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Lst>
  <p:notesMasterIdLst>
    <p:notesMasterId r:id="rId43"/>
  </p:notesMasterIdLst>
  <p:sldIdLst>
    <p:sldId id="341" r:id="rId4"/>
    <p:sldId id="326" r:id="rId5"/>
    <p:sldId id="259" r:id="rId6"/>
    <p:sldId id="347" r:id="rId7"/>
    <p:sldId id="345" r:id="rId8"/>
    <p:sldId id="346" r:id="rId9"/>
    <p:sldId id="349" r:id="rId10"/>
    <p:sldId id="261" r:id="rId11"/>
    <p:sldId id="350" r:id="rId12"/>
    <p:sldId id="348" r:id="rId13"/>
    <p:sldId id="359" r:id="rId14"/>
    <p:sldId id="360" r:id="rId15"/>
    <p:sldId id="266" r:id="rId16"/>
    <p:sldId id="351" r:id="rId17"/>
    <p:sldId id="352" r:id="rId18"/>
    <p:sldId id="355" r:id="rId19"/>
    <p:sldId id="356" r:id="rId20"/>
    <p:sldId id="357" r:id="rId21"/>
    <p:sldId id="361" r:id="rId22"/>
    <p:sldId id="353" r:id="rId23"/>
    <p:sldId id="354" r:id="rId24"/>
    <p:sldId id="363" r:id="rId25"/>
    <p:sldId id="364" r:id="rId26"/>
    <p:sldId id="365" r:id="rId27"/>
    <p:sldId id="370" r:id="rId28"/>
    <p:sldId id="368" r:id="rId29"/>
    <p:sldId id="369" r:id="rId30"/>
    <p:sldId id="372" r:id="rId31"/>
    <p:sldId id="371" r:id="rId32"/>
    <p:sldId id="373" r:id="rId33"/>
    <p:sldId id="374" r:id="rId34"/>
    <p:sldId id="366" r:id="rId35"/>
    <p:sldId id="262" r:id="rId36"/>
    <p:sldId id="358" r:id="rId37"/>
    <p:sldId id="263" r:id="rId38"/>
    <p:sldId id="264" r:id="rId39"/>
    <p:sldId id="314" r:id="rId40"/>
    <p:sldId id="328" r:id="rId41"/>
    <p:sldId id="327" r:id="rId42"/>
  </p:sldIdLst>
  <p:sldSz cx="18288000" cy="10287000"/>
  <p:notesSz cx="6858000" cy="9144000"/>
  <p:embeddedFontLst>
    <p:embeddedFont>
      <p:font typeface="Alef Bold" panose="020B0604020202020204" charset="-79"/>
      <p:regular r:id="rId44"/>
      <p:bold r:id="rId45"/>
    </p:embeddedFon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Fira Sans" panose="020B0503050000020004" pitchFamily="34" charset="0"/>
      <p:regular r:id="rId51"/>
      <p:bold r:id="rId52"/>
      <p:italic r:id="rId53"/>
      <p:boldItalic r:id="rId54"/>
    </p:embeddedFont>
    <p:embeddedFont>
      <p:font typeface="Fira Sans Light" panose="020B0403050000020004" pitchFamily="34" charset="0"/>
      <p:regular r:id="rId55"/>
      <p:italic r:id="rId56"/>
    </p:embeddedFont>
    <p:embeddedFont>
      <p:font typeface="Fira Sans Medium" panose="020B0603050000020004" pitchFamily="34" charset="0"/>
      <p:regular r:id="rId57"/>
      <p:italic r:id="rId58"/>
    </p:embeddedFont>
    <p:embeddedFont>
      <p:font typeface="Roboto" panose="02000000000000000000" pitchFamily="2"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F7FAF7"/>
    <a:srgbClr val="FBF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E569D-B80E-9E5C-D3A0-4E68D1AAC6AE}" v="10" dt="2023-06-07T11:16:58.275"/>
    <p1510:client id="{0CABB694-DC97-4B76-BF9D-E7898FAC6664}" v="2044" dt="2023-06-07T11:25:29.445"/>
    <p1510:client id="{41CCEBB6-02AA-9CB3-3399-8F70CFC9DEDF}" v="24" dt="2023-06-06T16:11:57.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903" autoAdjust="0"/>
  </p:normalViewPr>
  <p:slideViewPr>
    <p:cSldViewPr snapToGrid="0">
      <p:cViewPr>
        <p:scale>
          <a:sx n="33" d="100"/>
          <a:sy n="33" d="100"/>
        </p:scale>
        <p:origin x="2034" y="4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6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5T09:44:23.777"/>
    </inkml:context>
    <inkml:brush xml:id="br0">
      <inkml:brushProperty name="width" value="0.35" units="cm"/>
      <inkml:brushProperty name="height" value="0.35" units="cm"/>
      <inkml:brushProperty name="color" value="#FFFFFF"/>
    </inkml:brush>
  </inkml:definitions>
  <inkml:trace contextRef="#ctx0" brushRef="#br0">1101 39 24575,'-20'-1'0,"0"-1"0,-29-6 0,-15-2 0,-211-7 0,228 17 0,0 2 0,0 2 0,-86 19 0,122-20 0,-1 1 0,1 0 0,0 0 0,0 1 0,-14 9 0,20-11 0,1 0 0,0 0 0,-1 1 0,1 0 0,1 0 0,-1 0 0,0 0 0,1 0 0,0 1 0,0-1 0,0 1 0,1 0 0,-4 9 0,5-13 0,1 0 0,0 0 0,-1 1 0,1-1 0,0 0 0,0 0 0,0 0 0,0 0 0,0 0 0,0 0 0,0 0 0,0 0 0,0 0 0,1 1 0,-1-1 0,0 0 0,1 0 0,-1 0 0,1 0 0,-1 0 0,1 0 0,-1 0 0,1-1 0,0 1 0,-1 0 0,1 0 0,0 0 0,0-1 0,-1 1 0,1 0 0,0-1 0,0 1 0,0 0 0,2 0 0,41 10 0,28-4 0,0-3 0,112-8 0,151-32 0,-287 30 0,579-107 0,-596 111 0,-31 3 0,0-1 0,0 0 0,0 1 0,0-1 0,0 1 0,0-1 0,0 1 0,0-1 0,0 0 0,0 1 0,0-1 0,0 1 0,0-1 0,-1 0 0,1 1 0,0-1 0,0 1 0,0-1 0,0 0 0,-1 1 0,1-1 0,0 0 0,-1 1 0,1-1 0,0 0 0,-1 1 0,1-1 0,0 0 0,-1 0 0,1 0 0,0 1 0,-1-1 0,1 0 0,-1 0 0,-51 34 0,-522 267 0,523-279 0,27-14 0,1 2 0,1 1 0,-1 1 0,-36 27 0,59-39 0,1 0 0,-1 0 0,0 0 0,1 0 0,-1 0 0,0 0 0,1 0 0,-1 0 0,1 0 0,-1 0 0,0 0 0,1 0 0,-1 1 0,0-1 0,1 0 0,-1 0 0,0 0 0,1 0 0,-1 1 0,0-1 0,0 0 0,1 0 0,-1 1 0,0-1 0,0 0 0,1 0 0,-1 1 0,0-1 0,0 0 0,0 1 0,0-1 0,1 0 0,-1 1 0,0-1 0,0 0 0,0 1 0,0-1 0,0 1 0,0-1 0,0 0 0,0 1 0,0-1 0,0 0 0,0 1 0,0-1 0,0 0 0,0 1 0,0-1 0,0 1 0,-1-1 0,1 0 0,0 1 0,0-1 0,0 0 0,-1 0 0,1 1 0,0-1 0,0 0 0,-1 1 0,1-1 0,0 0 0,0 0 0,-1 1 0,43-3 0,-34 1 0,130-15 0,165-41 0,-293 55 0,1 0 0,-1-1 0,0 0 0,0 0 0,0-1 0,0-1 0,0 0 0,10-7 0,-19 12 0,0-1 0,-1 1 0,1 0 0,0-1 0,-1 1 0,1 0 0,0-1 0,-1 1 0,1-1 0,-1 1 0,1-1 0,-1 0 0,1 1 0,-1-1 0,1 1 0,-1-1 0,0 0 0,1 0 0,-1 1 0,0-1 0,0 0 0,0 1 0,1-1 0,-1 0 0,0 0 0,0 1 0,0-1 0,0 0 0,0 0 0,0 1 0,0-1 0,-1 0 0,1 0 0,0 1 0,0-1 0,0 0 0,-1 1 0,1-1 0,0 0 0,-1 1 0,1-1 0,-1 0 0,1 1 0,-1-1 0,1 1 0,-1-1 0,1 1 0,-1-1 0,1 1 0,-1-1 0,0 1 0,1-1 0,-1 1 0,0 0 0,1 0 0,-2-1 0,-44-12 0,-42 4 0,-161 6 0,170 4 0,-53 7 0,1 5 0,-258 62 0,224-28 0,125-30 0,40-17 0,0 0 0,-1 0 0,1 0 0,0 0 0,0 1 0,-1-1 0,1 0 0,0 0 0,0 0 0,0 0 0,-1 0 0,1 1 0,0-1 0,0 0 0,0 0 0,-1 0 0,1 1 0,0-1 0,0 0 0,0 0 0,0 1 0,0-1 0,0 0 0,0 0 0,-1 1 0,1-1 0,0 0 0,0 0 0,0 1 0,0-1 0,0 0 0,0 0 0,0 1 0,0-1 0,0 0 0,0 0 0,1 1 0,-1-1 0,0 0 0,0 0 0,0 1 0,0-1 0,0 0 0,0 0 0,1 1 0,-1-1 0,0 0 0,0 0 0,0 0 0,0 1 0,1-1 0,-1 0 0,0 0 0,0 0 0,1 0 0,-1 0 0,0 1 0,0-1 0,0 0 0,1 0 0,-1 0 0,0 0 0,1 0 0,-1 0 0,0 0 0,12 3 0,-1-1 0,0 0 0,1-1 0,-1 0 0,1-1 0,0 0 0,22-3 0,-8 1 0,1199-159 0,-1153 150 0,81-20 0,-91 17 0,1 3 0,104-7 0,633 18 0,-385 3 0,-795-4 0,-800 5 0,6 55 0,820-12 0,245-31 0,73-13 0,46-11 0,66-16 0,101-15 13,196-19-1,191 9-578,-460 41 251,92-6 70,612-56 138,-716 60 107,-71 10 0,-25 3 0,-33 5 0,-576 54 1008,-11-27-753,547-32-310,-169 10-27,-498 16-1201,673-28-5543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5T09:45:43.873"/>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5T09:45:48.032"/>
    </inkml:context>
    <inkml:brush xml:id="br0">
      <inkml:brushProperty name="width" value="0.35" units="cm"/>
      <inkml:brushProperty name="height" value="0.35" units="cm"/>
      <inkml:brushProperty name="color" value="#FFFFFF"/>
    </inkml:brush>
  </inkml:definitions>
  <inkml:trace contextRef="#ctx0" brushRef="#br0">118 594 24575,'1'-2'0,"-1"1"0,1-1 0,-1 0 0,1 1 0,-1-1 0,1 0 0,0 1 0,0-1 0,0 1 0,0-1 0,0 1 0,0-1 0,0 1 0,1 0 0,-1 0 0,0 0 0,1-1 0,-1 1 0,1 1 0,-1-1 0,1 0 0,0 0 0,-1 0 0,1 1 0,0-1 0,-1 1 0,3-1 0,58-11 0,-43 10 0,69-15 0,-4 1 0,162-11 0,-119 29 0,62-4 0,-184 2 0,1-1 0,-1 0 0,0 0 0,0 0 0,0-1 0,0 1 0,0-1 0,0 0 0,-1-1 0,1 1 0,-1-1 0,6-4 0,-9 6 0,1-1 0,-1 0 0,1 1 0,-1-1 0,0 0 0,1 0 0,-1 1 0,0-1 0,0 0 0,-1 0 0,1 0 0,0-1 0,-1 1 0,1 0 0,-1 0 0,0 0 0,0 0 0,1 0 0,-1-1 0,-1 1 0,1 0 0,0 0 0,0 0 0,-1 0 0,0-1 0,1 1 0,-1 0 0,0 0 0,0 0 0,0 0 0,-2-2 0,-4-6 0,0 1 0,0 0 0,-1 0 0,0 1 0,-1 0 0,0 1 0,0 0 0,0 0 0,-1 1 0,0 0 0,-1 0 0,-10-3 0,-13-5 0,-1 1 0,-55-13 0,29 16 0,-1 3 0,0 2 0,0 3 0,-66 6 0,17-1 0,96-2 0,0-1 0,0 2 0,0 0 0,0 1 0,1 0 0,-1 1 0,1 1 0,0 0 0,-14 8 0,21-9 0,-1 0 0,2 1 0,-1 0 0,0 0 0,1 1 0,0-1 0,0 1 0,0 1 0,1-1 0,0 1 0,1 0 0,-1 0 0,1 0 0,0 1 0,1 0 0,0-1 0,-4 16 0,2-2 0,2 0 0,0 1 0,0 0 0,2-1 0,1 1 0,5 38 0,-4-52 0,0 0 0,1 0 0,0 0 0,0-1 0,1 1 0,0 0 0,0-1 0,0 0 0,1 0 0,1 0 0,-1 0 0,1-1 0,0 1 0,1-1 0,-1-1 0,1 1 0,0-1 0,0 0 0,1 0 0,0-1 0,8 5 0,21 6 0,2-2 0,-1-1 0,2-2 0,78 10 0,161-5 0,781-19 0,-1013 2 0,0-3 0,63-14 0,-54 9 0,59-5 0,-69 10 0,-1-2 0,0-2 0,45-16 0,-84 24 0,0-1 0,0 1 0,0-1 0,-1 0 0,1-1 0,0 1 0,-1-1 0,0 0 0,0 0 0,0 0 0,0-1 0,0 1 0,-1-1 0,0 0 0,1 0 0,-1 0 0,-1 0 0,1-1 0,-1 1 0,1-1 0,-1 0 0,-1 1 0,1-1 0,-1 0 0,1 0 0,-2 0 0,1 0 0,0-8 0,-1 3 0,-1 1 0,0-1 0,0 1 0,-1-1 0,0 1 0,-1 0 0,0 0 0,0 0 0,-1 1 0,0-1 0,-1 1 0,1 0 0,-2 0 0,-10-13 0,-4 0 0,-1 2 0,-1 0 0,-1 1 0,-1 1 0,0 1 0,-1 1 0,-1 1 0,0 2 0,-1 0 0,0 2 0,0 1 0,-1 1 0,-47-7 0,-28 2 0,0 4 0,-151 8 0,199 1 0,32 0 0,0 1 0,0 1 0,0 1 0,0 1 0,-31 10 0,49-13 0,1 0 0,-1 1 0,1 0 0,0-1 0,-1 2 0,1-1 0,0 0 0,0 1 0,1 0 0,-1 0 0,1 0 0,-1 0 0,1 1 0,0-1 0,0 1 0,0 0 0,1-1 0,-1 1 0,1 1 0,0-1 0,0 0 0,1 1 0,-1-1 0,1 0 0,0 1 0,0 0 0,0-1 0,1 1 0,-1 0 0,1-1 0,1 1 0,-1 0 0,2 6 0,0-4 0,0 0 0,1-1 0,0 0 0,0 1 0,0-1 0,1 0 0,0 0 0,0-1 0,1 1 0,0-1 0,0 0 0,0 0 0,0-1 0,1 1 0,-1-1 0,1-1 0,0 1 0,13 5 0,5 2 0,-1-2 0,1 0 0,0-2 0,28 6 0,46 10 0,54 10 0,-132-30 0,1 0 0,1-2 0,-1-1 0,0 0 0,23-4 0,-24 0 0,0-1 0,0-1 0,-1 0 0,0-2 0,0 0 0,-1-1 0,0-1 0,-1-1 0,21-16 0,-34 23 0,0 1 0,-1-1 0,1 0 0,-1 1 0,0-2 0,0 1 0,-1 0 0,1 0 0,-1-1 0,0 1 0,0-1 0,-1 0 0,1 0 0,-1 0 0,0 0 0,0-5 0,0 7 0,-2 0 0,1 0 0,0 0 0,-1 0 0,1 0 0,-1 0 0,0 0 0,0 0 0,0 0 0,0 0 0,-1 1 0,1-1 0,-1 1 0,0-1 0,1 1 0,-1-1 0,0 1 0,0 0 0,-1 0 0,1 0 0,0 0 0,-1 0 0,1 0 0,-1 1 0,0-1 0,1 1 0,-5-2 0,-8-2 0,0 1 0,1 0 0,-2 0 0,1 2 0,-28-2 0,-83 5 0,72 1 0,22-1 0,-1 1 0,1 1 0,0 1 0,1 2 0,-58 19 0,73-18 0,-1 0 0,1 1 0,1 0 0,0 2 0,0 0 0,0 0 0,1 1 0,1 1 0,0 1 0,1 0 0,0 0 0,-11 17 0,7-4 0,2 0 0,0 1 0,2 0 0,1 1 0,1 0 0,1 1 0,1 0 0,2 0 0,1 1 0,2 0 0,0 0 0,2 0 0,5 51 0,-3-73 0,0-1 0,0 1 0,0 0 0,1-1 0,0 0 0,1 1 0,0-1 0,0 0 0,0 0 0,1-1 0,0 1 0,0-1 0,0 1 0,1-1 0,0-1 0,1 1 0,10 9 0,-8-10 0,1-1 0,-1 0 0,1 0 0,-1 0 0,1-1 0,0-1 0,0 1 0,0-1 0,1-1 0,-1 0 0,0 0 0,1-1 0,-1 0 0,11-2 0,-8 0 0,0 0 0,0-1 0,-1 0 0,1-1 0,-1 0 0,1-1 0,-2 0 0,1-1 0,0 0 0,18-15 0,4-6 0,49-54 0,-74 73 0,-1-1 0,-1 0 0,1 0 0,-1-1 0,-1 1 0,0-1 0,-1 0 0,1-1 0,-2 1 0,0-1 0,0 0 0,2-16 0,-4 21 0,-1 0 0,1 0 0,-1 0 0,-1 0 0,1 0 0,-1 0 0,0 0 0,0 0 0,0 0 0,-1 1 0,0-1 0,0 0 0,-1 1 0,1 0 0,-1-1 0,0 1 0,-1 0 0,1 0 0,-1 1 0,0-1 0,0 1 0,-1 0 0,-9-7 0,12 10 0,1-1 0,-1 1 0,0 0 0,0 0 0,0 0 0,0 1 0,-1-1 0,1 0 0,0 1 0,0-1 0,0 1 0,-1 0 0,-3 0 0,6 0 0,0 0 0,-1 0 0,1 0 0,0 0 0,0 0 0,0 0 0,0 0 0,-1 0 0,1 1 0,0-1 0,0 0 0,0 0 0,0 0 0,-1 0 0,1 0 0,0 0 0,0 1 0,0-1 0,0 0 0,0 0 0,0 0 0,0 0 0,0 1 0,-1-1 0,1 0 0,0 0 0,0 0 0,0 0 0,0 1 0,0-1 0,0 0 0,0 0 0,0 0 0,0 1 0,0-1 0,0 0 0,0 0 0,0 0 0,0 0 0,0 1 0,1-1 0,-1 0 0,0 0 0,0 0 0,0 1 0,0-1 0,16 16 0,7-2 0,0 0 0,0-2 0,1 0 0,1-2 0,0-1 0,0 0 0,1-2 0,0-1 0,41 4 0,-42-7 0,0-2 0,0 0 0,0-2 0,0 0 0,0-2 0,0-1 0,0 0 0,-1-2 0,0-1 0,32-14 0,-47 16 0,0 0 0,-1 0 0,1 0 0,-1-1 0,-1-1 0,1 1 0,-1-1 0,0 0 0,-1-1 0,1 0 0,-2 0 0,1 0 0,-1-1 0,0 0 0,-1 0 0,0 0 0,0 0 0,-1 0 0,0-1 0,-1 0 0,0 0 0,-1 1 0,0-1 0,0 0 0,-1 0 0,-2-19 0,0 7 0,-2 0 0,0 0 0,-1 1 0,-1 0 0,-1 0 0,-1 1 0,-1 0 0,-1 0 0,0 1 0,-2 0 0,-17-23 0,5 14 0,0 1 0,-2 1 0,-48-37 0,56 50 0,0 1 0,0 0 0,-2 1 0,1 1 0,-1 1 0,-1 1 0,-28-8 0,32 12 0,0 0 0,0 1 0,0 1 0,-1 1 0,1 0 0,0 2 0,-1 0 0,1 0 0,0 2 0,0 0 0,0 1 0,0 1 0,1 0 0,0 1 0,0 1 0,0 1 0,1 0 0,0 1 0,0 0 0,1 2 0,1-1 0,0 2 0,0-1 0,1 2 0,-12 15 0,3 1 0,2 2 0,1 0 0,2 0 0,0 2 0,3 0 0,0 0 0,3 1 0,0 1 0,3 0 0,0 0 0,-1 46 0,7-72-124,1 1 0,0 0 0,1-1 0,0 1 0,0-1 0,1 1-1,0-1 1,1 1 0,0-1 0,7 16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C7EA38F5-A364-4E11-9C3E-128461B68248}" type="datetimeFigureOut">
              <a:rPr lang="en-US" smtClean="0"/>
              <a:t>6/25/2023</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DCB87222-3B58-4724-A384-E074424A2C54}" type="slidenum">
              <a:rPr lang="en-US" smtClean="0"/>
              <a:t>‹#›</a:t>
            </a:fld>
            <a:endParaRPr lang="en-US"/>
          </a:p>
        </p:txBody>
      </p:sp>
    </p:spTree>
    <p:extLst>
      <p:ext uri="{BB962C8B-B14F-4D97-AF65-F5344CB8AC3E}">
        <p14:creationId xmlns:p14="http://schemas.microsoft.com/office/powerpoint/2010/main" val="162537133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10</a:t>
            </a:fld>
            <a:endParaRPr lang="en-US"/>
          </a:p>
        </p:txBody>
      </p:sp>
    </p:spTree>
    <p:extLst>
      <p:ext uri="{BB962C8B-B14F-4D97-AF65-F5344CB8AC3E}">
        <p14:creationId xmlns:p14="http://schemas.microsoft.com/office/powerpoint/2010/main" val="2237296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11</a:t>
            </a:fld>
            <a:endParaRPr lang="en-US"/>
          </a:p>
        </p:txBody>
      </p:sp>
    </p:spTree>
    <p:extLst>
      <p:ext uri="{BB962C8B-B14F-4D97-AF65-F5344CB8AC3E}">
        <p14:creationId xmlns:p14="http://schemas.microsoft.com/office/powerpoint/2010/main" val="119394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12</a:t>
            </a:fld>
            <a:endParaRPr lang="en-US"/>
          </a:p>
        </p:txBody>
      </p:sp>
    </p:spTree>
    <p:extLst>
      <p:ext uri="{BB962C8B-B14F-4D97-AF65-F5344CB8AC3E}">
        <p14:creationId xmlns:p14="http://schemas.microsoft.com/office/powerpoint/2010/main" val="1642552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algn="just" rt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For our second model, we used EGC layers as the encoder, followed by 8 residual blocks, and regular convolutions.</a:t>
            </a:r>
          </a:p>
          <a:p>
            <a:pPr marL="0" marR="0" algn="just" rt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After 10% of the recommended training time as mention in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EdgeConnect</a:t>
            </a:r>
            <a:r>
              <a:rPr lang="en-US" sz="1800" kern="100" dirty="0">
                <a:effectLst/>
                <a:latin typeface="Calibri" panose="020F0502020204030204" pitchFamily="34" charset="0"/>
                <a:ea typeface="Calibri" panose="020F0502020204030204" pitchFamily="34" charset="0"/>
                <a:cs typeface="Calibri" panose="020F0502020204030204" pitchFamily="34" charset="0"/>
              </a:rPr>
              <a:t>, the model loss value starts to increase.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13</a:t>
            </a:fld>
            <a:endParaRPr lang="en-US"/>
          </a:p>
        </p:txBody>
      </p:sp>
    </p:spTree>
    <p:extLst>
      <p:ext uri="{BB962C8B-B14F-4D97-AF65-F5344CB8AC3E}">
        <p14:creationId xmlns:p14="http://schemas.microsoft.com/office/powerpoint/2010/main" val="4145043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algn="just" rt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As we can see, our model didn't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perfome</a:t>
            </a:r>
            <a:r>
              <a:rPr lang="en-US" sz="1800" kern="100" dirty="0">
                <a:effectLst/>
                <a:latin typeface="Calibri" panose="020F0502020204030204" pitchFamily="34" charset="0"/>
                <a:ea typeface="Calibri" panose="020F0502020204030204" pitchFamily="34" charset="0"/>
                <a:cs typeface="Calibri" panose="020F0502020204030204" pitchFamily="34" charset="0"/>
              </a:rPr>
              <a:t> well. </a:t>
            </a:r>
          </a:p>
          <a:p>
            <a:pPr marL="0" marR="0" algn="just" rt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reason for this may be due to not enough training time, the loss function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isnt</a:t>
            </a:r>
            <a:r>
              <a:rPr lang="en-US" sz="1800" kern="100" dirty="0">
                <a:effectLst/>
                <a:latin typeface="Calibri" panose="020F0502020204030204" pitchFamily="34" charset="0"/>
                <a:ea typeface="Calibri" panose="020F0502020204030204" pitchFamily="34" charset="0"/>
                <a:cs typeface="Calibri" panose="020F0502020204030204" pitchFamily="34" charset="0"/>
              </a:rPr>
              <a:t> good</a:t>
            </a:r>
          </a:p>
          <a:p>
            <a:pPr marL="0" marR="0" algn="just" rtl="0">
              <a:lnSpc>
                <a:spcPct val="107000"/>
              </a:lnSpc>
              <a:spcBef>
                <a:spcPts val="0"/>
              </a:spcBef>
              <a:spcAft>
                <a:spcPts val="800"/>
              </a:spcAft>
            </a:pPr>
            <a:r>
              <a:rPr lang="en-US" sz="1800" kern="100" dirty="0" err="1">
                <a:effectLst/>
                <a:latin typeface="Calibri" panose="020F0502020204030204" pitchFamily="34" charset="0"/>
                <a:ea typeface="Calibri" panose="020F0502020204030204" pitchFamily="34" charset="0"/>
                <a:cs typeface="Calibri" panose="020F0502020204030204" pitchFamily="34" charset="0"/>
              </a:rPr>
              <a:t>gradiant</a:t>
            </a:r>
            <a:r>
              <a:rPr lang="en-US" sz="1800" kern="100" dirty="0">
                <a:effectLst/>
                <a:latin typeface="Calibri" panose="020F0502020204030204" pitchFamily="34" charset="0"/>
                <a:ea typeface="Calibri" panose="020F0502020204030204" pitchFamily="34" charset="0"/>
                <a:cs typeface="Calibri" panose="020F0502020204030204" pitchFamily="34" charset="0"/>
              </a:rPr>
              <a:t> vanishing or we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didnt</a:t>
            </a:r>
            <a:r>
              <a:rPr lang="en-US" sz="1800" kern="100" dirty="0">
                <a:effectLst/>
                <a:latin typeface="Calibri" panose="020F0502020204030204" pitchFamily="34" charset="0"/>
                <a:ea typeface="Calibri" panose="020F0502020204030204" pitchFamily="34" charset="0"/>
                <a:cs typeface="Calibri" panose="020F0502020204030204" pitchFamily="34" charset="0"/>
              </a:rPr>
              <a:t> find the right tuning for the hyperparameter.</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14</a:t>
            </a:fld>
            <a:endParaRPr lang="en-US"/>
          </a:p>
        </p:txBody>
      </p:sp>
    </p:spTree>
    <p:extLst>
      <p:ext uri="{BB962C8B-B14F-4D97-AF65-F5344CB8AC3E}">
        <p14:creationId xmlns:p14="http://schemas.microsoft.com/office/powerpoint/2010/main" val="1944875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algn="just" rt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In this sample of the EGC model, we can see that our model did predict the area where the</a:t>
            </a:r>
          </a:p>
          <a:p>
            <a:pPr marL="0" marR="0" algn="just" rt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edges should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inpainted</a:t>
            </a:r>
            <a:r>
              <a:rPr lang="en-US" sz="1800" kern="100" dirty="0">
                <a:effectLst/>
                <a:latin typeface="Calibri" panose="020F0502020204030204" pitchFamily="34" charset="0"/>
                <a:ea typeface="Calibri" panose="020F0502020204030204" pitchFamily="34" charset="0"/>
                <a:cs typeface="Calibri" panose="020F0502020204030204" pitchFamily="34" charset="0"/>
              </a:rPr>
              <a:t> but with very low accuracy. It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didnt</a:t>
            </a: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inpaint</a:t>
            </a:r>
            <a:r>
              <a:rPr lang="en-US" sz="1800" kern="100" dirty="0">
                <a:effectLst/>
                <a:latin typeface="Calibri" panose="020F0502020204030204" pitchFamily="34" charset="0"/>
                <a:ea typeface="Calibri" panose="020F0502020204030204" pitchFamily="34" charset="0"/>
                <a:cs typeface="Calibri" panose="020F0502020204030204" pitchFamily="34" charset="0"/>
              </a:rPr>
              <a:t> fine details correctly.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15</a:t>
            </a:fld>
            <a:endParaRPr lang="en-US"/>
          </a:p>
        </p:txBody>
      </p:sp>
    </p:spTree>
    <p:extLst>
      <p:ext uri="{BB962C8B-B14F-4D97-AF65-F5344CB8AC3E}">
        <p14:creationId xmlns:p14="http://schemas.microsoft.com/office/powerpoint/2010/main" val="4063539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algn="just" rt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For out third model, we use the same model as the previous one but add SVR loss. We wanted to check</a:t>
            </a:r>
          </a:p>
          <a:p>
            <a:pPr marL="0" marR="0" algn="just" rt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if the loss function play important role in the performance of the model.</a:t>
            </a: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16</a:t>
            </a:fld>
            <a:endParaRPr lang="en-US"/>
          </a:p>
        </p:txBody>
      </p:sp>
    </p:spTree>
    <p:extLst>
      <p:ext uri="{BB962C8B-B14F-4D97-AF65-F5344CB8AC3E}">
        <p14:creationId xmlns:p14="http://schemas.microsoft.com/office/powerpoint/2010/main" val="3457987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algn="just" rt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can see from our graphs that the model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didnt</a:t>
            </a:r>
            <a:r>
              <a:rPr lang="en-US" sz="1800" kern="100" dirty="0">
                <a:effectLst/>
                <a:latin typeface="Calibri" panose="020F0502020204030204" pitchFamily="34" charset="0"/>
                <a:ea typeface="Calibri" panose="020F0502020204030204" pitchFamily="34" charset="0"/>
                <a:cs typeface="Arial" panose="020B0604020202020204" pitchFamily="34" charset="0"/>
              </a:rPr>
              <a:t> learn at all.</a:t>
            </a:r>
          </a:p>
          <a:p>
            <a:pPr marL="0" marR="0" algn="just" rt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this could be due to the SVR used to capture correlation between pixels with 3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dimentions</a:t>
            </a:r>
            <a:r>
              <a:rPr lang="en-US" sz="1800" kern="100" dirty="0">
                <a:effectLst/>
                <a:latin typeface="Calibri" panose="020F0502020204030204" pitchFamily="34" charset="0"/>
                <a:ea typeface="Calibri" panose="020F0502020204030204" pitchFamily="34" charset="0"/>
                <a:cs typeface="Arial" panose="020B0604020202020204" pitchFamily="34" charset="0"/>
              </a:rPr>
              <a:t> value</a:t>
            </a:r>
          </a:p>
          <a:p>
            <a:pPr marL="0" marR="0" algn="just" rt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and our edge map is with only 1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dimention</a:t>
            </a:r>
            <a:r>
              <a:rPr lang="en-US" sz="1800" kern="100" dirty="0">
                <a:effectLst/>
                <a:latin typeface="Calibri" panose="020F0502020204030204" pitchFamily="34" charset="0"/>
                <a:ea typeface="Calibri" panose="020F0502020204030204" pitchFamily="34" charset="0"/>
                <a:cs typeface="Arial" panose="020B0604020202020204" pitchFamily="34" charset="0"/>
              </a:rPr>
              <a:t> with the value of 0 or 1.</a:t>
            </a: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17</a:t>
            </a:fld>
            <a:endParaRPr lang="en-US"/>
          </a:p>
        </p:txBody>
      </p:sp>
    </p:spTree>
    <p:extLst>
      <p:ext uri="{BB962C8B-B14F-4D97-AF65-F5344CB8AC3E}">
        <p14:creationId xmlns:p14="http://schemas.microsoft.com/office/powerpoint/2010/main" val="2841681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algn="just" rtl="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18</a:t>
            </a:fld>
            <a:endParaRPr lang="en-US"/>
          </a:p>
        </p:txBody>
      </p:sp>
    </p:spTree>
    <p:extLst>
      <p:ext uri="{BB962C8B-B14F-4D97-AF65-F5344CB8AC3E}">
        <p14:creationId xmlns:p14="http://schemas.microsoft.com/office/powerpoint/2010/main" val="2562146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For our final and best model, we use Multi-scale Edge Completion. In this model we used the feature map</a:t>
            </a:r>
          </a:p>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from our encoder and extract features from different scales to capture local structure and global structure.</a:t>
            </a:r>
          </a:p>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than concatenate the features it go through the decoder.</a:t>
            </a: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19</a:t>
            </a:fld>
            <a:endParaRPr lang="en-US"/>
          </a:p>
        </p:txBody>
      </p:sp>
    </p:spTree>
    <p:extLst>
      <p:ext uri="{BB962C8B-B14F-4D97-AF65-F5344CB8AC3E}">
        <p14:creationId xmlns:p14="http://schemas.microsoft.com/office/powerpoint/2010/main" val="754224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2</a:t>
            </a:fld>
            <a:endParaRPr lang="en-US"/>
          </a:p>
        </p:txBody>
      </p:sp>
    </p:spTree>
    <p:extLst>
      <p:ext uri="{BB962C8B-B14F-4D97-AF65-F5344CB8AC3E}">
        <p14:creationId xmlns:p14="http://schemas.microsoft.com/office/powerpoint/2010/main" val="1359626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Our results show that our final model outperformed the recent models. Note that we didn't train the model</a:t>
            </a:r>
          </a:p>
          <a:p>
            <a:pPr algn="l"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beyond 10% of the specified number of iteration mention in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EdgeConnect</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20</a:t>
            </a:fld>
            <a:endParaRPr lang="en-US"/>
          </a:p>
        </p:txBody>
      </p:sp>
    </p:spTree>
    <p:extLst>
      <p:ext uri="{BB962C8B-B14F-4D97-AF65-F5344CB8AC3E}">
        <p14:creationId xmlns:p14="http://schemas.microsoft.com/office/powerpoint/2010/main" val="2922070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21</a:t>
            </a:fld>
            <a:endParaRPr lang="en-US"/>
          </a:p>
        </p:txBody>
      </p:sp>
    </p:spTree>
    <p:extLst>
      <p:ext uri="{BB962C8B-B14F-4D97-AF65-F5344CB8AC3E}">
        <p14:creationId xmlns:p14="http://schemas.microsoft.com/office/powerpoint/2010/main" val="969696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Precision indicate the proportion of true positive prediction out of all positive predictions</a:t>
            </a:r>
          </a:p>
          <a:p>
            <a:pPr algn="l"/>
            <a:r>
              <a:rPr lang="en-US" dirty="0"/>
              <a:t>made by the model.</a:t>
            </a:r>
          </a:p>
        </p:txBody>
      </p:sp>
      <p:sp>
        <p:nvSpPr>
          <p:cNvPr id="4" name="Slide Number Placeholder 3"/>
          <p:cNvSpPr>
            <a:spLocks noGrp="1"/>
          </p:cNvSpPr>
          <p:nvPr>
            <p:ph type="sldNum" sz="quarter" idx="5"/>
          </p:nvPr>
        </p:nvSpPr>
        <p:spPr/>
        <p:txBody>
          <a:bodyPr/>
          <a:lstStyle/>
          <a:p>
            <a:fld id="{DCB87222-3B58-4724-A384-E074424A2C54}" type="slidenum">
              <a:rPr lang="en-US" smtClean="0"/>
              <a:t>22</a:t>
            </a:fld>
            <a:endParaRPr lang="en-US"/>
          </a:p>
        </p:txBody>
      </p:sp>
    </p:spTree>
    <p:extLst>
      <p:ext uri="{BB962C8B-B14F-4D97-AF65-F5344CB8AC3E}">
        <p14:creationId xmlns:p14="http://schemas.microsoft.com/office/powerpoint/2010/main" val="2375135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Recall represents the proportion of true positive prediction out of all actual positive instances.</a:t>
            </a:r>
          </a:p>
          <a:p>
            <a:r>
              <a:rPr lang="en-US" dirty="0">
                <a:cs typeface="Calibri"/>
              </a:rPr>
              <a:t>It indicate how accurate the model is.</a:t>
            </a:r>
          </a:p>
        </p:txBody>
      </p:sp>
      <p:sp>
        <p:nvSpPr>
          <p:cNvPr id="4" name="Slide Number Placeholder 3"/>
          <p:cNvSpPr>
            <a:spLocks noGrp="1"/>
          </p:cNvSpPr>
          <p:nvPr>
            <p:ph type="sldNum" sz="quarter" idx="5"/>
          </p:nvPr>
        </p:nvSpPr>
        <p:spPr/>
        <p:txBody>
          <a:bodyPr/>
          <a:lstStyle/>
          <a:p>
            <a:fld id="{DCB87222-3B58-4724-A384-E074424A2C54}" type="slidenum">
              <a:rPr lang="en-US" smtClean="0"/>
              <a:t>23</a:t>
            </a:fld>
            <a:endParaRPr lang="en-US"/>
          </a:p>
        </p:txBody>
      </p:sp>
    </p:spTree>
    <p:extLst>
      <p:ext uri="{BB962C8B-B14F-4D97-AF65-F5344CB8AC3E}">
        <p14:creationId xmlns:p14="http://schemas.microsoft.com/office/powerpoint/2010/main" val="2804372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24</a:t>
            </a:fld>
            <a:endParaRPr lang="en-US"/>
          </a:p>
        </p:txBody>
      </p:sp>
    </p:spTree>
    <p:extLst>
      <p:ext uri="{BB962C8B-B14F-4D97-AF65-F5344CB8AC3E}">
        <p14:creationId xmlns:p14="http://schemas.microsoft.com/office/powerpoint/2010/main" val="742992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CB87222-3B58-4724-A384-E074424A2C54}" type="slidenum">
              <a:rPr lang="en-US" smtClean="0"/>
              <a:t>25</a:t>
            </a:fld>
            <a:endParaRPr lang="en-US"/>
          </a:p>
        </p:txBody>
      </p:sp>
    </p:spTree>
    <p:extLst>
      <p:ext uri="{BB962C8B-B14F-4D97-AF65-F5344CB8AC3E}">
        <p14:creationId xmlns:p14="http://schemas.microsoft.com/office/powerpoint/2010/main" val="2133504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CB87222-3B58-4724-A384-E074424A2C54}" type="slidenum">
              <a:rPr lang="en-US" smtClean="0"/>
              <a:t>26</a:t>
            </a:fld>
            <a:endParaRPr lang="en-US"/>
          </a:p>
        </p:txBody>
      </p:sp>
    </p:spTree>
    <p:extLst>
      <p:ext uri="{BB962C8B-B14F-4D97-AF65-F5344CB8AC3E}">
        <p14:creationId xmlns:p14="http://schemas.microsoft.com/office/powerpoint/2010/main" val="170354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CB87222-3B58-4724-A384-E074424A2C54}" type="slidenum">
              <a:rPr lang="en-US" smtClean="0"/>
              <a:t>27</a:t>
            </a:fld>
            <a:endParaRPr lang="en-US"/>
          </a:p>
        </p:txBody>
      </p:sp>
    </p:spTree>
    <p:extLst>
      <p:ext uri="{BB962C8B-B14F-4D97-AF65-F5344CB8AC3E}">
        <p14:creationId xmlns:p14="http://schemas.microsoft.com/office/powerpoint/2010/main" val="177433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CB87222-3B58-4724-A384-E074424A2C54}" type="slidenum">
              <a:rPr lang="en-US" smtClean="0"/>
              <a:t>28</a:t>
            </a:fld>
            <a:endParaRPr lang="en-US"/>
          </a:p>
        </p:txBody>
      </p:sp>
    </p:spTree>
    <p:extLst>
      <p:ext uri="{BB962C8B-B14F-4D97-AF65-F5344CB8AC3E}">
        <p14:creationId xmlns:p14="http://schemas.microsoft.com/office/powerpoint/2010/main" val="2551920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CB87222-3B58-4724-A384-E074424A2C54}" type="slidenum">
              <a:rPr lang="en-US" smtClean="0"/>
              <a:t>29</a:t>
            </a:fld>
            <a:endParaRPr lang="en-US"/>
          </a:p>
        </p:txBody>
      </p:sp>
    </p:spTree>
    <p:extLst>
      <p:ext uri="{BB962C8B-B14F-4D97-AF65-F5344CB8AC3E}">
        <p14:creationId xmlns:p14="http://schemas.microsoft.com/office/powerpoint/2010/main" val="366841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US" dirty="0"/>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3</a:t>
            </a:fld>
            <a:endParaRPr lang="en-US"/>
          </a:p>
        </p:txBody>
      </p:sp>
    </p:spTree>
    <p:extLst>
      <p:ext uri="{BB962C8B-B14F-4D97-AF65-F5344CB8AC3E}">
        <p14:creationId xmlns:p14="http://schemas.microsoft.com/office/powerpoint/2010/main" val="3454213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CB87222-3B58-4724-A384-E074424A2C54}" type="slidenum">
              <a:rPr lang="en-US" smtClean="0"/>
              <a:t>30</a:t>
            </a:fld>
            <a:endParaRPr lang="en-US"/>
          </a:p>
        </p:txBody>
      </p:sp>
    </p:spTree>
    <p:extLst>
      <p:ext uri="{BB962C8B-B14F-4D97-AF65-F5344CB8AC3E}">
        <p14:creationId xmlns:p14="http://schemas.microsoft.com/office/powerpoint/2010/main" val="2143875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CB87222-3B58-4724-A384-E074424A2C54}" type="slidenum">
              <a:rPr lang="en-US" smtClean="0"/>
              <a:t>31</a:t>
            </a:fld>
            <a:endParaRPr lang="en-US"/>
          </a:p>
        </p:txBody>
      </p:sp>
    </p:spTree>
    <p:extLst>
      <p:ext uri="{BB962C8B-B14F-4D97-AF65-F5344CB8AC3E}">
        <p14:creationId xmlns:p14="http://schemas.microsoft.com/office/powerpoint/2010/main" val="222291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lnSpc>
                <a:spcPct val="107000"/>
              </a:lnSpc>
              <a:spcAft>
                <a:spcPts val="800"/>
              </a:spcAft>
              <a:buFont typeface="Symbol" panose="05050102010706020507" pitchFamily="18" charset="2"/>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32</a:t>
            </a:fld>
            <a:endParaRPr lang="en-US"/>
          </a:p>
        </p:txBody>
      </p:sp>
    </p:spTree>
    <p:extLst>
      <p:ext uri="{BB962C8B-B14F-4D97-AF65-F5344CB8AC3E}">
        <p14:creationId xmlns:p14="http://schemas.microsoft.com/office/powerpoint/2010/main" val="1442724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lnSpc>
                <a:spcPct val="107000"/>
              </a:lnSpc>
              <a:spcAft>
                <a:spcPts val="800"/>
              </a:spcAft>
              <a:buFont typeface="Symbol" panose="05050102010706020507" pitchFamily="18" charset="2"/>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33</a:t>
            </a:fld>
            <a:endParaRPr lang="en-US"/>
          </a:p>
        </p:txBody>
      </p:sp>
    </p:spTree>
    <p:extLst>
      <p:ext uri="{BB962C8B-B14F-4D97-AF65-F5344CB8AC3E}">
        <p14:creationId xmlns:p14="http://schemas.microsoft.com/office/powerpoint/2010/main" val="95349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34</a:t>
            </a:fld>
            <a:endParaRPr lang="en-US"/>
          </a:p>
        </p:txBody>
      </p:sp>
    </p:spTree>
    <p:extLst>
      <p:ext uri="{BB962C8B-B14F-4D97-AF65-F5344CB8AC3E}">
        <p14:creationId xmlns:p14="http://schemas.microsoft.com/office/powerpoint/2010/main" val="1577115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35</a:t>
            </a:fld>
            <a:endParaRPr lang="en-US"/>
          </a:p>
        </p:txBody>
      </p:sp>
    </p:spTree>
    <p:extLst>
      <p:ext uri="{BB962C8B-B14F-4D97-AF65-F5344CB8AC3E}">
        <p14:creationId xmlns:p14="http://schemas.microsoft.com/office/powerpoint/2010/main" val="2952307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36</a:t>
            </a:fld>
            <a:endParaRPr lang="en-US"/>
          </a:p>
        </p:txBody>
      </p:sp>
    </p:spTree>
    <p:extLst>
      <p:ext uri="{BB962C8B-B14F-4D97-AF65-F5344CB8AC3E}">
        <p14:creationId xmlns:p14="http://schemas.microsoft.com/office/powerpoint/2010/main" val="592946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CB87222-3B58-4724-A384-E074424A2C54}" type="slidenum">
              <a:rPr lang="en-US" smtClean="0"/>
              <a:t>37</a:t>
            </a:fld>
            <a:endParaRPr lang="en-US"/>
          </a:p>
        </p:txBody>
      </p:sp>
    </p:spTree>
    <p:extLst>
      <p:ext uri="{BB962C8B-B14F-4D97-AF65-F5344CB8AC3E}">
        <p14:creationId xmlns:p14="http://schemas.microsoft.com/office/powerpoint/2010/main" val="318875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dirty="0"/>
              <a:t>The standard convolution applies the same filter to all valid, invalid, and mixed pixels. It is likely to result in visual artifacts such as color inconsistency and blurriness for inpainting images with irregularities. To make the convolution operation dependent only on valid pixels, partial convolution [22] was introduced with a masking and re-normalization step. However, all channels in each network layer share the same mask which can be viewed as an un-learnable feature hard gating. To address this limitation, gated convolution [21] has been proposed for learning a dynamic feature selection mechanism. As shown in Fig. 2 (left), the gating values in each layer are obtained by re-convolutional mapping of the current layer’s feature maps. However, the input mask and the gating information for the current layer are not used for the next layer, and thus the gating information would gradually diminish with the increase of convolutional layers.</a:t>
            </a: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4</a:t>
            </a:fld>
            <a:endParaRPr lang="en-US"/>
          </a:p>
        </p:txBody>
      </p:sp>
    </p:spTree>
    <p:extLst>
      <p:ext uri="{BB962C8B-B14F-4D97-AF65-F5344CB8AC3E}">
        <p14:creationId xmlns:p14="http://schemas.microsoft.com/office/powerpoint/2010/main" val="3477091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5</a:t>
            </a:fld>
            <a:endParaRPr lang="en-US"/>
          </a:p>
        </p:txBody>
      </p:sp>
    </p:spTree>
    <p:extLst>
      <p:ext uri="{BB962C8B-B14F-4D97-AF65-F5344CB8AC3E}">
        <p14:creationId xmlns:p14="http://schemas.microsoft.com/office/powerpoint/2010/main" val="1739716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The spatial variant reconstruction loss, as described in your question, is primarily designed for image inpainting tasks where pixel-level reconstruction is crucial. The loss function assigns a larger weight to the completed pixels closer to the boundary, encouraging the damaged area near the filling boundary to resemble its intact neighbor pixels.</a:t>
            </a:r>
          </a:p>
          <a:p>
            <a:pPr algn="l"/>
            <a:endParaRPr lang="en-US" b="0" i="0" dirty="0">
              <a:solidFill>
                <a:srgbClr val="D1D5DB"/>
              </a:solidFill>
              <a:effectLst/>
              <a:latin typeface="Söhne"/>
              <a:cs typeface="Calibri"/>
            </a:endParaRPr>
          </a:p>
          <a:p>
            <a:pPr algn="l"/>
            <a:r>
              <a:rPr lang="en-US" dirty="0"/>
              <a:t>Spatial variant reconstruction loss For the image inpainting task [12,13,15], pixel level reconstruction loss is important. Considering that missing pixels close to hole boundaries have more correlations with known pixels than those closing to the central part. Therefore, the spatial variant reconstruction loss [44] is employed for calculating the reconstruction loss. The loss value of the completed pixel closer to the boundary accounts for a larger weight, thereby forcing the damaged area close to the filling boundary to approach its real intact neighbor pixels</a:t>
            </a:r>
            <a:r>
              <a:rPr lang="en-US" b="0" i="0" dirty="0">
                <a:solidFill>
                  <a:srgbClr val="D1D5DB"/>
                </a:solidFill>
                <a:effectLst/>
                <a:latin typeface="Söhne"/>
                <a:cs typeface="Calibri"/>
              </a:rPr>
              <a:t>.</a:t>
            </a:r>
            <a:endParaRPr lang="en-US" dirty="0">
              <a:cs typeface="Calibri"/>
            </a:endParaRPr>
          </a:p>
        </p:txBody>
      </p:sp>
      <p:sp>
        <p:nvSpPr>
          <p:cNvPr id="4" name="Slide Number Placeholder 3"/>
          <p:cNvSpPr>
            <a:spLocks noGrp="1"/>
          </p:cNvSpPr>
          <p:nvPr>
            <p:ph type="sldNum" sz="quarter" idx="5"/>
          </p:nvPr>
        </p:nvSpPr>
        <p:spPr/>
        <p:txBody>
          <a:bodyPr/>
          <a:lstStyle/>
          <a:p>
            <a:fld id="{DCB87222-3B58-4724-A384-E074424A2C54}" type="slidenum">
              <a:rPr lang="en-US" smtClean="0"/>
              <a:t>6</a:t>
            </a:fld>
            <a:endParaRPr lang="en-US"/>
          </a:p>
        </p:txBody>
      </p:sp>
    </p:spTree>
    <p:extLst>
      <p:ext uri="{BB962C8B-B14F-4D97-AF65-F5344CB8AC3E}">
        <p14:creationId xmlns:p14="http://schemas.microsoft.com/office/powerpoint/2010/main" val="2365467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cs typeface="Calibri"/>
            </a:endParaRPr>
          </a:p>
        </p:txBody>
      </p:sp>
      <p:sp>
        <p:nvSpPr>
          <p:cNvPr id="4" name="Slide Number Placeholder 3"/>
          <p:cNvSpPr>
            <a:spLocks noGrp="1"/>
          </p:cNvSpPr>
          <p:nvPr>
            <p:ph type="sldNum" sz="quarter" idx="5"/>
          </p:nvPr>
        </p:nvSpPr>
        <p:spPr/>
        <p:txBody>
          <a:bodyPr/>
          <a:lstStyle/>
          <a:p>
            <a:fld id="{DCB87222-3B58-4724-A384-E074424A2C54}" type="slidenum">
              <a:rPr lang="en-US" smtClean="0"/>
              <a:t>7</a:t>
            </a:fld>
            <a:endParaRPr lang="en-US"/>
          </a:p>
        </p:txBody>
      </p:sp>
    </p:spTree>
    <p:extLst>
      <p:ext uri="{BB962C8B-B14F-4D97-AF65-F5344CB8AC3E}">
        <p14:creationId xmlns:p14="http://schemas.microsoft.com/office/powerpoint/2010/main" val="948956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lnSpc>
                <a:spcPct val="107000"/>
              </a:lnSpc>
              <a:spcAft>
                <a:spcPts val="800"/>
              </a:spcAft>
              <a:buFont typeface="Symbol" panose="05050102010706020507" pitchFamily="18" charset="2"/>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8</a:t>
            </a:fld>
            <a:endParaRPr lang="en-US"/>
          </a:p>
        </p:txBody>
      </p:sp>
    </p:spTree>
    <p:extLst>
      <p:ext uri="{BB962C8B-B14F-4D97-AF65-F5344CB8AC3E}">
        <p14:creationId xmlns:p14="http://schemas.microsoft.com/office/powerpoint/2010/main" val="958614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DCB87222-3B58-4724-A384-E074424A2C54}" type="slidenum">
              <a:rPr lang="en-US" smtClean="0"/>
              <a:t>9</a:t>
            </a:fld>
            <a:endParaRPr lang="en-US"/>
          </a:p>
        </p:txBody>
      </p:sp>
    </p:spTree>
    <p:extLst>
      <p:ext uri="{BB962C8B-B14F-4D97-AF65-F5344CB8AC3E}">
        <p14:creationId xmlns:p14="http://schemas.microsoft.com/office/powerpoint/2010/main" val="2738088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1DA1DF-ABC6-4474-A22B-EA8C4BEBE345}" type="datetime1">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ABFF24-2AD9-46E6-AA39-F51482058B85}" type="datetime1">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51F36-7FA8-446B-8D21-B690C0ADC51A}" type="datetime1">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AF4B56-DD9A-45C3-AAF4-1E920F512DFC}" type="datetime1">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3052A5-2DB6-48C6-AC45-2F888FCC974F}" type="datetime1">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22F972-1A7D-43C9-B572-8FF9D4114412}" type="datetime1">
              <a:rPr lang="en-US" smtClean="0"/>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254DA8-746C-4D5F-98F7-CC860A988B52}" type="datetime1">
              <a:rPr lang="en-US" smtClean="0"/>
              <a:t>6/25/2023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65B297-4225-4D7E-B428-EE832C3D65EA}" type="datetime1">
              <a:rPr lang="en-US" smtClean="0"/>
              <a:t>6/25/2023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22539-2DAE-404A-8515-EF51B884F50A}" type="datetime1">
              <a:rPr lang="en-US" smtClean="0"/>
              <a:t>6/25/2023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EEC7BB-DDD5-4C5E-8309-F17DC8E062ED}" type="datetime1">
              <a:rPr lang="en-US" smtClean="0"/>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52308D-13F1-4148-90D3-957F8623891E}" type="datetime1">
              <a:rPr lang="en-US" smtClean="0"/>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0221A8-6EDB-4F4C-ADD9-3976226D128A}" type="datetime1">
              <a:rPr lang="en-US" smtClean="0"/>
              <a:t>6/25/2023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NULL"/><Relationship Id="rId4" Type="http://schemas.openxmlformats.org/officeDocument/2006/relationships/customXml" Target="../ink/ink1.xml"/><Relationship Id="rId9"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python-eel/Eel" TargetMode="External"/><Relationship Id="rId2" Type="http://schemas.openxmlformats.org/officeDocument/2006/relationships/hyperlink" Target="https://github.com/MoshPe/InpaintGAN"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914551" y="3570300"/>
            <a:ext cx="16748610" cy="4977600"/>
          </a:xfrm>
          <a:prstGeom prst="rect">
            <a:avLst/>
          </a:prstGeom>
        </p:spPr>
        <p:txBody>
          <a:bodyPr spcFirstLastPara="1" vert="horz" wrap="square" lIns="182850" tIns="182850" rIns="182850" bIns="182850" rtlCol="0" anchor="t" anchorCtr="0">
            <a:noAutofit/>
          </a:bodyPr>
          <a:lstStyle/>
          <a:p>
            <a:pPr>
              <a:spcBef>
                <a:spcPts val="0"/>
              </a:spcBef>
            </a:pPr>
            <a:r>
              <a:rPr lang="en-US" sz="6400" dirty="0" err="1"/>
              <a:t>InpaintGAN</a:t>
            </a:r>
            <a:r>
              <a:rPr lang="en-US" sz="6400" dirty="0"/>
              <a:t> - Generate image inpainting with adversarial edge learning</a:t>
            </a:r>
          </a:p>
        </p:txBody>
      </p:sp>
      <p:sp>
        <p:nvSpPr>
          <p:cNvPr id="47" name="Google Shape;47;p15"/>
          <p:cNvSpPr txBox="1">
            <a:spLocks noGrp="1"/>
          </p:cNvSpPr>
          <p:nvPr>
            <p:ph type="subTitle" idx="1"/>
          </p:nvPr>
        </p:nvSpPr>
        <p:spPr>
          <a:xfrm>
            <a:off x="4928944" y="2389706"/>
            <a:ext cx="7720528" cy="1422000"/>
          </a:xfrm>
          <a:prstGeom prst="rect">
            <a:avLst/>
          </a:prstGeom>
        </p:spPr>
        <p:txBody>
          <a:bodyPr spcFirstLastPara="1" vert="horz" wrap="square" lIns="182850" tIns="182850" rIns="182850" bIns="182850" rtlCol="0" anchor="ctr" anchorCtr="0">
            <a:noAutofit/>
          </a:bodyPr>
          <a:lstStyle/>
          <a:p>
            <a:r>
              <a:rPr lang="en-US" sz="3600" dirty="0">
                <a:latin typeface="Calibri" panose="020F0502020204030204" pitchFamily="34" charset="0"/>
                <a:ea typeface="Yu Mincho" panose="02020400000000000000" pitchFamily="18" charset="-128"/>
              </a:rPr>
              <a:t>Capstone Project Phase 2 - </a:t>
            </a:r>
            <a:r>
              <a:rPr lang="en-US" sz="3600" b="1" dirty="0">
                <a:latin typeface="Calibri" panose="020F0502020204030204" pitchFamily="34" charset="0"/>
                <a:ea typeface="Yu Mincho" panose="02020400000000000000" pitchFamily="18" charset="-128"/>
                <a:cs typeface="Calibri" panose="020F0502020204030204" pitchFamily="34" charset="0"/>
              </a:rPr>
              <a:t>23-1-R-13</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a:p>
            <a:pPr>
              <a:spcBef>
                <a:spcPts val="0"/>
              </a:spcBef>
            </a:pPr>
            <a:endParaRPr dirty="0"/>
          </a:p>
        </p:txBody>
      </p:sp>
      <p:pic>
        <p:nvPicPr>
          <p:cNvPr id="3" name="תמונה 2">
            <a:extLst>
              <a:ext uri="{FF2B5EF4-FFF2-40B4-BE49-F238E27FC236}">
                <a16:creationId xmlns:a16="http://schemas.microsoft.com/office/drawing/2014/main" id="{CACDC857-58EF-F0D0-1501-60B3325CC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8944" y="1"/>
            <a:ext cx="8719820" cy="2066290"/>
          </a:xfrm>
          <a:prstGeom prst="rect">
            <a:avLst/>
          </a:prstGeom>
          <a:noFill/>
          <a:ln>
            <a:noFill/>
          </a:ln>
        </p:spPr>
      </p:pic>
      <p:sp>
        <p:nvSpPr>
          <p:cNvPr id="4" name="Google Shape;47;p15">
            <a:extLst>
              <a:ext uri="{FF2B5EF4-FFF2-40B4-BE49-F238E27FC236}">
                <a16:creationId xmlns:a16="http://schemas.microsoft.com/office/drawing/2014/main" id="{6CE826FA-BC26-D643-86D0-62FE34BFA82A}"/>
              </a:ext>
            </a:extLst>
          </p:cNvPr>
          <p:cNvSpPr txBox="1">
            <a:spLocks/>
          </p:cNvSpPr>
          <p:nvPr/>
        </p:nvSpPr>
        <p:spPr>
          <a:xfrm>
            <a:off x="1564640" y="6475295"/>
            <a:ext cx="14599920" cy="414521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algn="l">
              <a:lnSpc>
                <a:spcPct val="107000"/>
              </a:lnSpc>
              <a:spcAft>
                <a:spcPts val="1600"/>
              </a:spcAft>
            </a:pPr>
            <a:r>
              <a:rPr lang="en-US" sz="3200" dirty="0">
                <a:latin typeface="Calibri" panose="020F0502020204030204" pitchFamily="34" charset="0"/>
                <a:ea typeface="Yu Mincho" panose="02020400000000000000" pitchFamily="18" charset="-128"/>
                <a:cs typeface="Calibri" panose="020F0502020204030204" pitchFamily="34" charset="0"/>
              </a:rPr>
              <a:t>Students:</a:t>
            </a:r>
            <a:endParaRPr lang="en-US" sz="3200" dirty="0">
              <a:latin typeface="Calibri" panose="020F0502020204030204" pitchFamily="34" charset="0"/>
              <a:ea typeface="Yu Mincho" panose="02020400000000000000" pitchFamily="18" charset="-128"/>
              <a:cs typeface="Times New Roman" panose="02020603050405020304" pitchFamily="18" charset="0"/>
            </a:endParaRPr>
          </a:p>
          <a:p>
            <a:pPr indent="914400" algn="l">
              <a:lnSpc>
                <a:spcPct val="107000"/>
              </a:lnSpc>
              <a:spcAft>
                <a:spcPts val="1600"/>
              </a:spcAft>
            </a:pPr>
            <a:r>
              <a:rPr lang="en-US" sz="3200" dirty="0">
                <a:latin typeface="Calibri" panose="020F0502020204030204" pitchFamily="34" charset="0"/>
                <a:ea typeface="Yu Mincho" panose="02020400000000000000" pitchFamily="18" charset="-128"/>
                <a:cs typeface="Calibri" panose="020F0502020204030204" pitchFamily="34" charset="0"/>
              </a:rPr>
              <a:t>Tal Yehoshua</a:t>
            </a:r>
            <a:r>
              <a:rPr lang="en-US" sz="3200" dirty="0">
                <a:latin typeface="Calibri" panose="020F0502020204030204" pitchFamily="34" charset="0"/>
                <a:ea typeface="Yu Mincho" panose="02020400000000000000" pitchFamily="18" charset="-128"/>
                <a:cs typeface="Times New Roman" panose="02020603050405020304" pitchFamily="18" charset="0"/>
              </a:rPr>
              <a:t> and </a:t>
            </a:r>
            <a:r>
              <a:rPr lang="en-US" sz="3200" dirty="0">
                <a:latin typeface="Calibri" panose="020F0502020204030204" pitchFamily="34" charset="0"/>
                <a:ea typeface="Yu Mincho" panose="02020400000000000000" pitchFamily="18" charset="-128"/>
                <a:cs typeface="Calibri" panose="020F0502020204030204" pitchFamily="34" charset="0"/>
              </a:rPr>
              <a:t>Moshe Peretz </a:t>
            </a:r>
          </a:p>
          <a:p>
            <a:pPr algn="l">
              <a:lnSpc>
                <a:spcPct val="107000"/>
              </a:lnSpc>
              <a:spcAft>
                <a:spcPts val="1600"/>
              </a:spcAft>
            </a:pPr>
            <a:r>
              <a:rPr lang="en-US" sz="3200" dirty="0">
                <a:latin typeface="Calibri" panose="020F0502020204030204" pitchFamily="34" charset="0"/>
                <a:ea typeface="Yu Mincho" panose="02020400000000000000" pitchFamily="18" charset="-128"/>
                <a:cs typeface="Calibri" panose="020F0502020204030204" pitchFamily="34" charset="0"/>
              </a:rPr>
              <a:t>Supervisors:</a:t>
            </a:r>
            <a:endParaRPr lang="en-US" sz="3200" dirty="0">
              <a:latin typeface="Calibri" panose="020F0502020204030204" pitchFamily="34" charset="0"/>
              <a:ea typeface="Yu Mincho" panose="02020400000000000000" pitchFamily="18" charset="-128"/>
              <a:cs typeface="Times New Roman" panose="02020603050405020304" pitchFamily="18" charset="0"/>
            </a:endParaRPr>
          </a:p>
          <a:p>
            <a:pPr indent="914400" algn="l">
              <a:lnSpc>
                <a:spcPct val="107000"/>
              </a:lnSpc>
              <a:spcAft>
                <a:spcPts val="1600"/>
              </a:spcAft>
            </a:pPr>
            <a:r>
              <a:rPr lang="en-US" sz="3200" dirty="0">
                <a:latin typeface="Calibri" panose="020F0502020204030204" pitchFamily="34" charset="0"/>
                <a:ea typeface="Yu Mincho" panose="02020400000000000000" pitchFamily="18" charset="-128"/>
                <a:cs typeface="Calibri" panose="020F0502020204030204" pitchFamily="34" charset="0"/>
              </a:rPr>
              <a:t>Dr. Renata </a:t>
            </a:r>
            <a:r>
              <a:rPr lang="en-US" sz="3200" dirty="0" err="1">
                <a:latin typeface="Calibri" panose="020F0502020204030204" pitchFamily="34" charset="0"/>
                <a:ea typeface="Yu Mincho" panose="02020400000000000000" pitchFamily="18" charset="-128"/>
                <a:cs typeface="Calibri" panose="020F0502020204030204" pitchFamily="34" charset="0"/>
              </a:rPr>
              <a:t>Avros</a:t>
            </a:r>
            <a:r>
              <a:rPr lang="en-US" sz="3200" dirty="0">
                <a:latin typeface="Calibri" panose="020F0502020204030204" pitchFamily="34" charset="0"/>
                <a:ea typeface="Yu Mincho" panose="02020400000000000000" pitchFamily="18" charset="-128"/>
                <a:cs typeface="Calibri" panose="020F0502020204030204" pitchFamily="34" charset="0"/>
              </a:rPr>
              <a:t>  and Prof. </a:t>
            </a:r>
            <a:r>
              <a:rPr lang="en-US" sz="3200" dirty="0" err="1">
                <a:latin typeface="Calibri" panose="020F0502020204030204" pitchFamily="34" charset="0"/>
                <a:ea typeface="Yu Mincho" panose="02020400000000000000" pitchFamily="18" charset="-128"/>
                <a:cs typeface="Calibri" panose="020F0502020204030204" pitchFamily="34" charset="0"/>
              </a:rPr>
              <a:t>Zeev</a:t>
            </a:r>
            <a:r>
              <a:rPr lang="en-US" sz="3200" dirty="0">
                <a:latin typeface="Calibri" panose="020F0502020204030204" pitchFamily="34" charset="0"/>
                <a:ea typeface="Yu Mincho" panose="02020400000000000000" pitchFamily="18" charset="-128"/>
                <a:cs typeface="Calibri" panose="020F0502020204030204" pitchFamily="34" charset="0"/>
              </a:rPr>
              <a:t> </a:t>
            </a:r>
            <a:r>
              <a:rPr lang="en-US" sz="3200">
                <a:latin typeface="Calibri" panose="020F0502020204030204" pitchFamily="34" charset="0"/>
                <a:ea typeface="Yu Mincho" panose="02020400000000000000" pitchFamily="18" charset="-128"/>
                <a:cs typeface="Calibri" panose="020F0502020204030204" pitchFamily="34" charset="0"/>
              </a:rPr>
              <a:t>Volkovich</a:t>
            </a:r>
            <a:endParaRPr lang="en-US" sz="3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80DB7F81-7A59-C74E-E414-31D8A31826FC}"/>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1</a:t>
            </a:r>
            <a:endParaRPr lang="he-IL"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456462" y="614123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6" name="Group 6"/>
          <p:cNvGrpSpPr/>
          <p:nvPr/>
        </p:nvGrpSpPr>
        <p:grpSpPr>
          <a:xfrm rot="-10800000">
            <a:off x="1629709" y="5362449"/>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8" name="Group 8"/>
          <p:cNvGrpSpPr/>
          <p:nvPr/>
        </p:nvGrpSpPr>
        <p:grpSpPr>
          <a:xfrm rot="-10800000">
            <a:off x="-849393" y="9152303"/>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10" name="TextBox 10"/>
          <p:cNvSpPr txBox="1"/>
          <p:nvPr/>
        </p:nvSpPr>
        <p:spPr>
          <a:xfrm>
            <a:off x="709930" y="1028700"/>
            <a:ext cx="10740852" cy="1269835"/>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Fira Sans Medium"/>
              </a:rPr>
              <a:t>InpaintGAN</a:t>
            </a:r>
            <a:r>
              <a:rPr lang="en-US" sz="8499" spc="-84" dirty="0">
                <a:solidFill>
                  <a:srgbClr val="000000"/>
                </a:solidFill>
                <a:latin typeface="Fira Sans Medium"/>
              </a:rPr>
              <a:t> – </a:t>
            </a:r>
            <a:r>
              <a:rPr lang="en-US" sz="8499" spc="-84" dirty="0" err="1">
                <a:solidFill>
                  <a:srgbClr val="000000"/>
                </a:solidFill>
                <a:latin typeface="Fira Sans Medium"/>
              </a:rPr>
              <a:t>EffU</a:t>
            </a:r>
            <a:r>
              <a:rPr lang="en-US" sz="8499" spc="-84" dirty="0">
                <a:solidFill>
                  <a:srgbClr val="000000"/>
                </a:solidFill>
                <a:latin typeface="Fira Sans Medium"/>
              </a:rPr>
              <a:t>-net</a:t>
            </a:r>
          </a:p>
        </p:txBody>
      </p:sp>
      <p:sp>
        <p:nvSpPr>
          <p:cNvPr id="11" name="TextBox 11"/>
          <p:cNvSpPr txBox="1"/>
          <p:nvPr/>
        </p:nvSpPr>
        <p:spPr>
          <a:xfrm>
            <a:off x="1124570" y="2484322"/>
            <a:ext cx="16038859" cy="3077766"/>
          </a:xfrm>
          <a:prstGeom prst="rect">
            <a:avLst/>
          </a:prstGeom>
        </p:spPr>
        <p:txBody>
          <a:bodyPr wrap="square" lIns="0" tIns="0" rIns="0" bIns="0" rtlCol="0" anchor="t">
            <a:spAutoFit/>
          </a:bodyPr>
          <a:lstStyle/>
          <a:p>
            <a:pPr marL="561337" lvl="1" indent="-280669">
              <a:lnSpc>
                <a:spcPts val="3639"/>
              </a:lnSpc>
              <a:spcBef>
                <a:spcPts val="1200"/>
              </a:spcBef>
              <a:buFont typeface="Arial"/>
              <a:buChar char="•"/>
            </a:pPr>
            <a:r>
              <a:rPr lang="en-US" sz="3200" dirty="0">
                <a:solidFill>
                  <a:srgbClr val="000000"/>
                </a:solidFill>
                <a:latin typeface="Fira Sans Light"/>
              </a:rPr>
              <a:t>The Edge Generator solution first leveraged the widely used EfficientNet model and U-Net architecture.</a:t>
            </a:r>
          </a:p>
          <a:p>
            <a:pPr marL="561337" lvl="1" indent="-280669">
              <a:lnSpc>
                <a:spcPts val="3639"/>
              </a:lnSpc>
              <a:spcBef>
                <a:spcPts val="1200"/>
              </a:spcBef>
              <a:buFont typeface="Arial"/>
              <a:buChar char="•"/>
            </a:pPr>
            <a:r>
              <a:rPr lang="en-US" sz="3200" dirty="0">
                <a:solidFill>
                  <a:srgbClr val="000000"/>
                </a:solidFill>
                <a:latin typeface="Fira Sans Light"/>
              </a:rPr>
              <a:t>Many obstacles developed throughout the testing process, demonstrating the model's limitations in efficiently inpainting. EfficientNet, which was built primarily for image classification, was insufficient for the desired purpose.</a:t>
            </a:r>
          </a:p>
          <a:p>
            <a:pPr>
              <a:lnSpc>
                <a:spcPts val="3639"/>
              </a:lnSpc>
              <a:spcBef>
                <a:spcPts val="1200"/>
              </a:spcBef>
            </a:pPr>
            <a:endParaRPr lang="en-US" sz="3200" dirty="0">
              <a:solidFill>
                <a:srgbClr val="000000"/>
              </a:solidFill>
              <a:latin typeface="Fira Sans Light"/>
            </a:endParaRPr>
          </a:p>
        </p:txBody>
      </p:sp>
      <p:pic>
        <p:nvPicPr>
          <p:cNvPr id="12" name="Picture 2">
            <a:extLst>
              <a:ext uri="{FF2B5EF4-FFF2-40B4-BE49-F238E27FC236}">
                <a16:creationId xmlns:a16="http://schemas.microsoft.com/office/drawing/2014/main" id="{3726FE70-DFFE-0245-F4A9-73B7817B3BF3}"/>
              </a:ext>
            </a:extLst>
          </p:cNvPr>
          <p:cNvPicPr>
            <a:picLocks noChangeAspect="1"/>
          </p:cNvPicPr>
          <p:nvPr/>
        </p:nvPicPr>
        <p:blipFill rotWithShape="1">
          <a:blip r:embed="rId3">
            <a:extLst>
              <a:ext uri="{28A0092B-C50C-407E-A947-70E740481C1C}">
                <a14:useLocalDpi xmlns:a14="http://schemas.microsoft.com/office/drawing/2010/main" val="0"/>
              </a:ext>
            </a:extLst>
          </a:blip>
          <a:srcRect b="21430"/>
          <a:stretch/>
        </p:blipFill>
        <p:spPr bwMode="auto">
          <a:xfrm>
            <a:off x="3921491" y="5369166"/>
            <a:ext cx="12099559" cy="4917834"/>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13" name="דיו 12">
                <a:extLst>
                  <a:ext uri="{FF2B5EF4-FFF2-40B4-BE49-F238E27FC236}">
                    <a16:creationId xmlns:a16="http://schemas.microsoft.com/office/drawing/2014/main" id="{D08E6BBD-1BEE-6C37-3F65-84F87DF02D66}"/>
                  </a:ext>
                </a:extLst>
              </p14:cNvPr>
              <p14:cNvContentPartPr/>
              <p14:nvPr/>
            </p14:nvContentPartPr>
            <p14:xfrm>
              <a:off x="13370700" y="9993480"/>
              <a:ext cx="1164240" cy="180000"/>
            </p14:xfrm>
          </p:contentPart>
        </mc:Choice>
        <mc:Fallback xmlns="">
          <p:pic>
            <p:nvPicPr>
              <p:cNvPr id="13" name="דיו 12">
                <a:extLst>
                  <a:ext uri="{FF2B5EF4-FFF2-40B4-BE49-F238E27FC236}">
                    <a16:creationId xmlns:a16="http://schemas.microsoft.com/office/drawing/2014/main" id="{D08E6BBD-1BEE-6C37-3F65-84F87DF02D66}"/>
                  </a:ext>
                </a:extLst>
              </p:cNvPr>
              <p:cNvPicPr/>
              <p:nvPr/>
            </p:nvPicPr>
            <p:blipFill>
              <a:blip r:embed="rId5"/>
              <a:stretch>
                <a:fillRect/>
              </a:stretch>
            </p:blipFill>
            <p:spPr>
              <a:xfrm>
                <a:off x="13308060" y="9930840"/>
                <a:ext cx="1289880" cy="305640"/>
              </a:xfrm>
              <a:prstGeom prst="rect">
                <a:avLst/>
              </a:prstGeom>
            </p:spPr>
          </p:pic>
        </mc:Fallback>
      </mc:AlternateContent>
      <p:pic>
        <p:nvPicPr>
          <p:cNvPr id="18" name="Picture 2">
            <a:extLst>
              <a:ext uri="{FF2B5EF4-FFF2-40B4-BE49-F238E27FC236}">
                <a16:creationId xmlns:a16="http://schemas.microsoft.com/office/drawing/2014/main" id="{EFCAFF17-70BB-F42B-4A8F-016B6740784E}"/>
              </a:ext>
            </a:extLst>
          </p:cNvPr>
          <p:cNvPicPr>
            <a:picLocks noChangeAspect="1"/>
          </p:cNvPicPr>
          <p:nvPr/>
        </p:nvPicPr>
        <p:blipFill rotWithShape="1">
          <a:blip r:embed="rId3">
            <a:extLst>
              <a:ext uri="{28A0092B-C50C-407E-A947-70E740481C1C}">
                <a14:useLocalDpi xmlns:a14="http://schemas.microsoft.com/office/drawing/2010/main" val="0"/>
              </a:ext>
            </a:extLst>
          </a:blip>
          <a:srcRect l="58120" t="73131" r="22649"/>
          <a:stretch/>
        </p:blipFill>
        <p:spPr bwMode="auto">
          <a:xfrm>
            <a:off x="15385617" y="8432269"/>
            <a:ext cx="2409054" cy="1741211"/>
          </a:xfrm>
          <a:prstGeom prst="rect">
            <a:avLst/>
          </a:prstGeom>
          <a:noFill/>
          <a:ln>
            <a:noFill/>
          </a:ln>
        </p:spPr>
      </p:pic>
      <p:grpSp>
        <p:nvGrpSpPr>
          <p:cNvPr id="4" name="Group 4"/>
          <p:cNvGrpSpPr/>
          <p:nvPr/>
        </p:nvGrpSpPr>
        <p:grpSpPr>
          <a:xfrm rot="-10800000">
            <a:off x="1910761" y="8825642"/>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mc:AlternateContent xmlns:mc="http://schemas.openxmlformats.org/markup-compatibility/2006" xmlns:p14="http://schemas.microsoft.com/office/powerpoint/2010/main">
        <mc:Choice Requires="p14">
          <p:contentPart p14:bwMode="auto" r:id="rId6">
            <p14:nvContentPartPr>
              <p14:cNvPr id="19" name="דיו 18">
                <a:extLst>
                  <a:ext uri="{FF2B5EF4-FFF2-40B4-BE49-F238E27FC236}">
                    <a16:creationId xmlns:a16="http://schemas.microsoft.com/office/drawing/2014/main" id="{F15BAD5A-2971-9ADD-131A-6F9111AE0907}"/>
                  </a:ext>
                </a:extLst>
              </p14:cNvPr>
              <p14:cNvContentPartPr/>
              <p14:nvPr/>
            </p14:nvContentPartPr>
            <p14:xfrm>
              <a:off x="11201460" y="11353650"/>
              <a:ext cx="360" cy="360"/>
            </p14:xfrm>
          </p:contentPart>
        </mc:Choice>
        <mc:Fallback xmlns="">
          <p:pic>
            <p:nvPicPr>
              <p:cNvPr id="19" name="דיו 18">
                <a:extLst>
                  <a:ext uri="{FF2B5EF4-FFF2-40B4-BE49-F238E27FC236}">
                    <a16:creationId xmlns:a16="http://schemas.microsoft.com/office/drawing/2014/main" id="{F15BAD5A-2971-9ADD-131A-6F9111AE0907}"/>
                  </a:ext>
                </a:extLst>
              </p:cNvPr>
              <p:cNvPicPr/>
              <p:nvPr/>
            </p:nvPicPr>
            <p:blipFill>
              <a:blip r:embed="rId7"/>
              <a:stretch>
                <a:fillRect/>
              </a:stretch>
            </p:blipFill>
            <p:spPr>
              <a:xfrm>
                <a:off x="11138460" y="112906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דיו 19">
                <a:extLst>
                  <a:ext uri="{FF2B5EF4-FFF2-40B4-BE49-F238E27FC236}">
                    <a16:creationId xmlns:a16="http://schemas.microsoft.com/office/drawing/2014/main" id="{F83B1F9D-D21C-55BD-856C-9F01DE1BCDE3}"/>
                  </a:ext>
                </a:extLst>
              </p14:cNvPr>
              <p14:cNvContentPartPr/>
              <p14:nvPr/>
            </p14:nvContentPartPr>
            <p14:xfrm>
              <a:off x="11349060" y="9901410"/>
              <a:ext cx="861840" cy="408240"/>
            </p14:xfrm>
          </p:contentPart>
        </mc:Choice>
        <mc:Fallback xmlns="">
          <p:pic>
            <p:nvPicPr>
              <p:cNvPr id="20" name="דיו 19">
                <a:extLst>
                  <a:ext uri="{FF2B5EF4-FFF2-40B4-BE49-F238E27FC236}">
                    <a16:creationId xmlns:a16="http://schemas.microsoft.com/office/drawing/2014/main" id="{F83B1F9D-D21C-55BD-856C-9F01DE1BCDE3}"/>
                  </a:ext>
                </a:extLst>
              </p:cNvPr>
              <p:cNvPicPr/>
              <p:nvPr/>
            </p:nvPicPr>
            <p:blipFill>
              <a:blip r:embed="rId9"/>
              <a:stretch>
                <a:fillRect/>
              </a:stretch>
            </p:blipFill>
            <p:spPr>
              <a:xfrm>
                <a:off x="11286060" y="9838410"/>
                <a:ext cx="987480" cy="533880"/>
              </a:xfrm>
              <a:prstGeom prst="rect">
                <a:avLst/>
              </a:prstGeom>
            </p:spPr>
          </p:pic>
        </mc:Fallback>
      </mc:AlternateContent>
      <p:sp>
        <p:nvSpPr>
          <p:cNvPr id="14" name="TextBox 13">
            <a:extLst>
              <a:ext uri="{FF2B5EF4-FFF2-40B4-BE49-F238E27FC236}">
                <a16:creationId xmlns:a16="http://schemas.microsoft.com/office/drawing/2014/main" id="{3F419A2E-2F46-36D3-D65A-A1D732B5359D}"/>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10</a:t>
            </a:r>
            <a:endParaRPr lang="he-IL" sz="3600" dirty="0"/>
          </a:p>
        </p:txBody>
      </p:sp>
    </p:spTree>
    <p:extLst>
      <p:ext uri="{BB962C8B-B14F-4D97-AF65-F5344CB8AC3E}">
        <p14:creationId xmlns:p14="http://schemas.microsoft.com/office/powerpoint/2010/main" val="100869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670698" y="6731174"/>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rot="-10800000">
            <a:off x="13138566" y="5903212"/>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8" name="Group 8"/>
          <p:cNvGrpSpPr/>
          <p:nvPr/>
        </p:nvGrpSpPr>
        <p:grpSpPr>
          <a:xfrm rot="-10800000">
            <a:off x="11971583" y="9304610"/>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10" name="TextBox 10"/>
          <p:cNvSpPr txBox="1"/>
          <p:nvPr/>
        </p:nvSpPr>
        <p:spPr>
          <a:xfrm>
            <a:off x="709930" y="1028700"/>
            <a:ext cx="15690276" cy="1269835"/>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Fira Sans Medium"/>
              </a:rPr>
              <a:t>InpaintGAN</a:t>
            </a:r>
            <a:r>
              <a:rPr lang="en-US" sz="8499" spc="-84" dirty="0">
                <a:solidFill>
                  <a:srgbClr val="000000"/>
                </a:solidFill>
                <a:latin typeface="Fira Sans Medium"/>
              </a:rPr>
              <a:t> – </a:t>
            </a:r>
            <a:r>
              <a:rPr lang="en-US" sz="8499" spc="-84" dirty="0" err="1">
                <a:solidFill>
                  <a:srgbClr val="000000"/>
                </a:solidFill>
                <a:latin typeface="Fira Sans Medium"/>
              </a:rPr>
              <a:t>EffU</a:t>
            </a:r>
            <a:r>
              <a:rPr lang="en-US" sz="8499" spc="-84" dirty="0">
                <a:solidFill>
                  <a:srgbClr val="000000"/>
                </a:solidFill>
                <a:latin typeface="Fira Sans Medium"/>
              </a:rPr>
              <a:t>-net - Results</a:t>
            </a:r>
          </a:p>
        </p:txBody>
      </p:sp>
      <p:sp>
        <p:nvSpPr>
          <p:cNvPr id="11" name="TextBox 11"/>
          <p:cNvSpPr txBox="1"/>
          <p:nvPr/>
        </p:nvSpPr>
        <p:spPr>
          <a:xfrm>
            <a:off x="1124570" y="2484322"/>
            <a:ext cx="16038859" cy="3077766"/>
          </a:xfrm>
          <a:prstGeom prst="rect">
            <a:avLst/>
          </a:prstGeom>
        </p:spPr>
        <p:txBody>
          <a:bodyPr wrap="square" lIns="0" tIns="0" rIns="0" bIns="0" rtlCol="0" anchor="t">
            <a:spAutoFit/>
          </a:bodyPr>
          <a:lstStyle/>
          <a:p>
            <a:pPr marL="561337" lvl="1" indent="-280669">
              <a:lnSpc>
                <a:spcPts val="3639"/>
              </a:lnSpc>
              <a:spcBef>
                <a:spcPts val="1200"/>
              </a:spcBef>
              <a:buFont typeface="Arial"/>
              <a:buChar char="•"/>
            </a:pPr>
            <a:r>
              <a:rPr lang="en-US" sz="3200" dirty="0">
                <a:solidFill>
                  <a:srgbClr val="000000"/>
                </a:solidFill>
                <a:latin typeface="Fira Sans Light"/>
              </a:rPr>
              <a:t>The Edge Generator solution first leveraged the widely used EfficientNet model and U-Net architecture.</a:t>
            </a:r>
          </a:p>
          <a:p>
            <a:pPr marL="561337" lvl="1" indent="-280669">
              <a:lnSpc>
                <a:spcPts val="3639"/>
              </a:lnSpc>
              <a:spcBef>
                <a:spcPts val="1200"/>
              </a:spcBef>
              <a:buFont typeface="Arial"/>
              <a:buChar char="•"/>
            </a:pPr>
            <a:r>
              <a:rPr lang="en-US" sz="3200" dirty="0">
                <a:solidFill>
                  <a:srgbClr val="000000"/>
                </a:solidFill>
                <a:latin typeface="Fira Sans Light"/>
              </a:rPr>
              <a:t>Many obstacles developed throughout the testing process, demonstrating the model's limitations in efficiently inpainting. EfficientNet, which was built primarily for image classification, was insufficient for the desired purpose.</a:t>
            </a:r>
          </a:p>
          <a:p>
            <a:pPr>
              <a:lnSpc>
                <a:spcPts val="3639"/>
              </a:lnSpc>
              <a:spcBef>
                <a:spcPts val="1200"/>
              </a:spcBef>
            </a:pPr>
            <a:endParaRPr lang="en-US" sz="3200" dirty="0">
              <a:solidFill>
                <a:srgbClr val="000000"/>
              </a:solidFill>
              <a:latin typeface="Fira Sans Light"/>
            </a:endParaRPr>
          </a:p>
        </p:txBody>
      </p:sp>
      <p:pic>
        <p:nvPicPr>
          <p:cNvPr id="14" name="תמונה 13">
            <a:extLst>
              <a:ext uri="{FF2B5EF4-FFF2-40B4-BE49-F238E27FC236}">
                <a16:creationId xmlns:a16="http://schemas.microsoft.com/office/drawing/2014/main" id="{CA92CC6B-419C-48B8-0DE0-F3055CFBF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51" y="5562088"/>
            <a:ext cx="6226049" cy="4669537"/>
          </a:xfrm>
          <a:prstGeom prst="rect">
            <a:avLst/>
          </a:prstGeom>
        </p:spPr>
      </p:pic>
      <p:pic>
        <p:nvPicPr>
          <p:cNvPr id="16" name="תמונה 15">
            <a:extLst>
              <a:ext uri="{FF2B5EF4-FFF2-40B4-BE49-F238E27FC236}">
                <a16:creationId xmlns:a16="http://schemas.microsoft.com/office/drawing/2014/main" id="{EF2A8271-55EE-2E21-17F6-A566F3347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069" y="5617800"/>
            <a:ext cx="6225600" cy="4669200"/>
          </a:xfrm>
          <a:prstGeom prst="rect">
            <a:avLst/>
          </a:prstGeom>
          <a:ln w="3175">
            <a:noFill/>
          </a:ln>
        </p:spPr>
      </p:pic>
      <p:pic>
        <p:nvPicPr>
          <p:cNvPr id="18" name="תמונה 17">
            <a:extLst>
              <a:ext uri="{FF2B5EF4-FFF2-40B4-BE49-F238E27FC236}">
                <a16:creationId xmlns:a16="http://schemas.microsoft.com/office/drawing/2014/main" id="{9F96C54C-C79E-5C7F-4682-1AD62647A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2400" y="5611412"/>
            <a:ext cx="6225600" cy="4669200"/>
          </a:xfrm>
          <a:prstGeom prst="rect">
            <a:avLst/>
          </a:prstGeom>
        </p:spPr>
      </p:pic>
      <p:grpSp>
        <p:nvGrpSpPr>
          <p:cNvPr id="6" name="Group 6"/>
          <p:cNvGrpSpPr/>
          <p:nvPr/>
        </p:nvGrpSpPr>
        <p:grpSpPr>
          <a:xfrm rot="-10800000">
            <a:off x="16537709" y="4497507"/>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12" name="TextBox 11">
            <a:extLst>
              <a:ext uri="{FF2B5EF4-FFF2-40B4-BE49-F238E27FC236}">
                <a16:creationId xmlns:a16="http://schemas.microsoft.com/office/drawing/2014/main" id="{74E8F94B-A959-1B82-D94B-90F4F7EA19D5}"/>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11</a:t>
            </a:r>
            <a:endParaRPr lang="he-IL" sz="3600" dirty="0"/>
          </a:p>
        </p:txBody>
      </p:sp>
    </p:spTree>
    <p:extLst>
      <p:ext uri="{BB962C8B-B14F-4D97-AF65-F5344CB8AC3E}">
        <p14:creationId xmlns:p14="http://schemas.microsoft.com/office/powerpoint/2010/main" val="2773346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670698" y="6731174"/>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rot="-10800000">
            <a:off x="13138566" y="5903212"/>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6" name="Group 6"/>
          <p:cNvGrpSpPr/>
          <p:nvPr/>
        </p:nvGrpSpPr>
        <p:grpSpPr>
          <a:xfrm rot="-10800000">
            <a:off x="16348067" y="4969086"/>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8" name="Group 8"/>
          <p:cNvGrpSpPr/>
          <p:nvPr/>
        </p:nvGrpSpPr>
        <p:grpSpPr>
          <a:xfrm rot="-10800000">
            <a:off x="11971583" y="9304610"/>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10" name="TextBox 10"/>
          <p:cNvSpPr txBox="1"/>
          <p:nvPr/>
        </p:nvSpPr>
        <p:spPr>
          <a:xfrm>
            <a:off x="709930" y="1028700"/>
            <a:ext cx="15690276" cy="1269835"/>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Fira Sans Medium"/>
              </a:rPr>
              <a:t>InpaintGAN</a:t>
            </a:r>
            <a:r>
              <a:rPr lang="en-US" sz="8499" spc="-84" dirty="0">
                <a:solidFill>
                  <a:srgbClr val="000000"/>
                </a:solidFill>
                <a:latin typeface="Fira Sans Medium"/>
              </a:rPr>
              <a:t> – </a:t>
            </a:r>
            <a:r>
              <a:rPr lang="en-US" sz="8499" spc="-84" dirty="0" err="1">
                <a:solidFill>
                  <a:srgbClr val="000000"/>
                </a:solidFill>
                <a:latin typeface="Fira Sans Medium"/>
              </a:rPr>
              <a:t>EffU</a:t>
            </a:r>
            <a:r>
              <a:rPr lang="en-US" sz="8499" spc="-84" dirty="0">
                <a:solidFill>
                  <a:srgbClr val="000000"/>
                </a:solidFill>
                <a:latin typeface="Fira Sans Medium"/>
              </a:rPr>
              <a:t>-net - Results</a:t>
            </a:r>
          </a:p>
        </p:txBody>
      </p:sp>
      <p:pic>
        <p:nvPicPr>
          <p:cNvPr id="20" name="תמונה 19">
            <a:extLst>
              <a:ext uri="{FF2B5EF4-FFF2-40B4-BE49-F238E27FC236}">
                <a16:creationId xmlns:a16="http://schemas.microsoft.com/office/drawing/2014/main" id="{0279A199-5BEB-891B-DF52-ECFA404020CC}"/>
              </a:ext>
            </a:extLst>
          </p:cNvPr>
          <p:cNvPicPr>
            <a:picLocks noChangeAspect="1"/>
          </p:cNvPicPr>
          <p:nvPr/>
        </p:nvPicPr>
        <p:blipFill>
          <a:blip r:embed="rId3"/>
          <a:stretch>
            <a:fillRect/>
          </a:stretch>
        </p:blipFill>
        <p:spPr>
          <a:xfrm>
            <a:off x="2834623" y="3353836"/>
            <a:ext cx="12618753" cy="3150000"/>
          </a:xfrm>
          <a:prstGeom prst="rect">
            <a:avLst/>
          </a:prstGeom>
        </p:spPr>
      </p:pic>
      <p:pic>
        <p:nvPicPr>
          <p:cNvPr id="22" name="תמונה 21">
            <a:extLst>
              <a:ext uri="{FF2B5EF4-FFF2-40B4-BE49-F238E27FC236}">
                <a16:creationId xmlns:a16="http://schemas.microsoft.com/office/drawing/2014/main" id="{8450355D-A720-44C2-C306-636B6F2DA5F2}"/>
              </a:ext>
            </a:extLst>
          </p:cNvPr>
          <p:cNvPicPr>
            <a:picLocks noChangeAspect="1"/>
          </p:cNvPicPr>
          <p:nvPr/>
        </p:nvPicPr>
        <p:blipFill>
          <a:blip r:embed="rId4"/>
          <a:stretch>
            <a:fillRect/>
          </a:stretch>
        </p:blipFill>
        <p:spPr>
          <a:xfrm>
            <a:off x="2815573" y="6503836"/>
            <a:ext cx="12618000" cy="3154501"/>
          </a:xfrm>
          <a:prstGeom prst="rect">
            <a:avLst/>
          </a:prstGeom>
        </p:spPr>
      </p:pic>
      <p:sp>
        <p:nvSpPr>
          <p:cNvPr id="11" name="TextBox 10">
            <a:extLst>
              <a:ext uri="{FF2B5EF4-FFF2-40B4-BE49-F238E27FC236}">
                <a16:creationId xmlns:a16="http://schemas.microsoft.com/office/drawing/2014/main" id="{A4474368-E4C0-CB4E-8F28-FF2B286C79A4}"/>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12</a:t>
            </a:r>
            <a:endParaRPr lang="he-IL" sz="3600" dirty="0"/>
          </a:p>
        </p:txBody>
      </p:sp>
    </p:spTree>
    <p:extLst>
      <p:ext uri="{BB962C8B-B14F-4D97-AF65-F5344CB8AC3E}">
        <p14:creationId xmlns:p14="http://schemas.microsoft.com/office/powerpoint/2010/main" val="84736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542559" y="-4150923"/>
            <a:ext cx="9822161" cy="6226137"/>
            <a:chOff x="0" y="0"/>
            <a:chExt cx="8474859" cy="5372100"/>
          </a:xfrm>
        </p:grpSpPr>
        <p:sp>
          <p:nvSpPr>
            <p:cNvPr id="3" name="Freeform 3"/>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004AAD"/>
            </a:solidFill>
          </p:spPr>
        </p:sp>
      </p:grpSp>
      <p:grpSp>
        <p:nvGrpSpPr>
          <p:cNvPr id="4" name="Group 4"/>
          <p:cNvGrpSpPr/>
          <p:nvPr/>
        </p:nvGrpSpPr>
        <p:grpSpPr>
          <a:xfrm>
            <a:off x="9959443" y="-865713"/>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38B6FF"/>
            </a:solidFill>
          </p:spPr>
        </p:sp>
      </p:grpSp>
      <p:sp>
        <p:nvSpPr>
          <p:cNvPr id="8" name="TextBox 8">
            <a:extLst>
              <a:ext uri="{FF2B5EF4-FFF2-40B4-BE49-F238E27FC236}">
                <a16:creationId xmlns:a16="http://schemas.microsoft.com/office/drawing/2014/main" id="{E752B098-608E-A623-6C1C-383F8111D40A}"/>
              </a:ext>
            </a:extLst>
          </p:cNvPr>
          <p:cNvSpPr txBox="1"/>
          <p:nvPr/>
        </p:nvSpPr>
        <p:spPr>
          <a:xfrm>
            <a:off x="525492" y="1166993"/>
            <a:ext cx="14439900" cy="1039067"/>
          </a:xfrm>
          <a:prstGeom prst="rect">
            <a:avLst/>
          </a:prstGeom>
        </p:spPr>
        <p:txBody>
          <a:bodyPr wrap="square" lIns="0" tIns="0" rIns="0" bIns="0" rtlCol="0" anchor="t">
            <a:spAutoFit/>
          </a:bodyPr>
          <a:lstStyle/>
          <a:p>
            <a:pPr>
              <a:lnSpc>
                <a:spcPts val="7800"/>
              </a:lnSpc>
              <a:spcBef>
                <a:spcPct val="0"/>
              </a:spcBef>
            </a:pPr>
            <a:r>
              <a:rPr lang="en-US" sz="8500" spc="-60" dirty="0" err="1">
                <a:solidFill>
                  <a:srgbClr val="000000"/>
                </a:solidFill>
                <a:latin typeface="Fira Sans Medium"/>
              </a:rPr>
              <a:t>InpaintGAN</a:t>
            </a:r>
            <a:r>
              <a:rPr lang="en-US" sz="8500" spc="-60" dirty="0">
                <a:solidFill>
                  <a:srgbClr val="000000"/>
                </a:solidFill>
                <a:latin typeface="Fira Sans Medium"/>
              </a:rPr>
              <a:t> EGC Model</a:t>
            </a:r>
          </a:p>
        </p:txBody>
      </p:sp>
      <p:pic>
        <p:nvPicPr>
          <p:cNvPr id="7" name="Picture 6">
            <a:extLst>
              <a:ext uri="{FF2B5EF4-FFF2-40B4-BE49-F238E27FC236}">
                <a16:creationId xmlns:a16="http://schemas.microsoft.com/office/drawing/2014/main" id="{0A4B4CDE-5519-CC92-DC71-477DEB4120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3546" y="5018685"/>
            <a:ext cx="16280907" cy="5157479"/>
          </a:xfrm>
          <a:prstGeom prst="rect">
            <a:avLst/>
          </a:prstGeom>
          <a:noFill/>
          <a:ln>
            <a:noFill/>
          </a:ln>
        </p:spPr>
      </p:pic>
      <p:sp>
        <p:nvSpPr>
          <p:cNvPr id="10" name="TextBox 9">
            <a:extLst>
              <a:ext uri="{FF2B5EF4-FFF2-40B4-BE49-F238E27FC236}">
                <a16:creationId xmlns:a16="http://schemas.microsoft.com/office/drawing/2014/main" id="{2877DA72-2F36-FE0B-2D85-C42498FFF662}"/>
              </a:ext>
            </a:extLst>
          </p:cNvPr>
          <p:cNvSpPr txBox="1"/>
          <p:nvPr/>
        </p:nvSpPr>
        <p:spPr>
          <a:xfrm>
            <a:off x="525491" y="2584146"/>
            <a:ext cx="10765964" cy="255454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000000"/>
                </a:solidFill>
                <a:latin typeface="Fira Sans Light"/>
              </a:rPr>
              <a:t>Enhanced Gated Convolution was used for the encoder, residual block for the middle section, and regular convolutions for the decoder.</a:t>
            </a:r>
          </a:p>
          <a:p>
            <a:pPr marL="457200" indent="-457200">
              <a:buFont typeface="Arial" panose="020B0604020202020204" pitchFamily="34" charset="0"/>
              <a:buChar char="•"/>
            </a:pPr>
            <a:r>
              <a:rPr lang="en-US" sz="3200" dirty="0">
                <a:solidFill>
                  <a:srgbClr val="000000"/>
                </a:solidFill>
                <a:latin typeface="Fira Sans Light"/>
              </a:rPr>
              <a:t>In this model, after 10% of training time the loss value began to increase.</a:t>
            </a:r>
            <a:endParaRPr lang="he-IL" sz="3200" dirty="0">
              <a:solidFill>
                <a:srgbClr val="000000"/>
              </a:solidFill>
              <a:latin typeface="Fira Sans Light"/>
            </a:endParaRPr>
          </a:p>
        </p:txBody>
      </p:sp>
      <p:sp>
        <p:nvSpPr>
          <p:cNvPr id="11" name="TextBox 10">
            <a:extLst>
              <a:ext uri="{FF2B5EF4-FFF2-40B4-BE49-F238E27FC236}">
                <a16:creationId xmlns:a16="http://schemas.microsoft.com/office/drawing/2014/main" id="{C8113B91-4564-7CE6-AE08-E346C70390A7}"/>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13</a:t>
            </a:r>
            <a:endParaRPr lang="he-IL"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542559" y="-4150923"/>
            <a:ext cx="9822161" cy="6226137"/>
            <a:chOff x="0" y="0"/>
            <a:chExt cx="8474859" cy="5372100"/>
          </a:xfrm>
          <a:solidFill>
            <a:schemeClr val="tx2">
              <a:lumMod val="40000"/>
              <a:lumOff val="60000"/>
            </a:schemeClr>
          </a:solidFill>
        </p:grpSpPr>
        <p:sp>
          <p:nvSpPr>
            <p:cNvPr id="3" name="Freeform 3"/>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grpFill/>
          </p:spPr>
        </p:sp>
      </p:grpSp>
      <p:grpSp>
        <p:nvGrpSpPr>
          <p:cNvPr id="4" name="Group 4"/>
          <p:cNvGrpSpPr/>
          <p:nvPr/>
        </p:nvGrpSpPr>
        <p:grpSpPr>
          <a:xfrm>
            <a:off x="9959443" y="-865713"/>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38B6FF"/>
            </a:solidFill>
          </p:spPr>
        </p:sp>
      </p:grpSp>
      <p:sp>
        <p:nvSpPr>
          <p:cNvPr id="8" name="TextBox 8">
            <a:extLst>
              <a:ext uri="{FF2B5EF4-FFF2-40B4-BE49-F238E27FC236}">
                <a16:creationId xmlns:a16="http://schemas.microsoft.com/office/drawing/2014/main" id="{E752B098-608E-A623-6C1C-383F8111D40A}"/>
              </a:ext>
            </a:extLst>
          </p:cNvPr>
          <p:cNvSpPr txBox="1"/>
          <p:nvPr/>
        </p:nvSpPr>
        <p:spPr>
          <a:xfrm>
            <a:off x="525491" y="1166993"/>
            <a:ext cx="16667999" cy="1039067"/>
          </a:xfrm>
          <a:prstGeom prst="rect">
            <a:avLst/>
          </a:prstGeom>
        </p:spPr>
        <p:txBody>
          <a:bodyPr wrap="square" lIns="0" tIns="0" rIns="0" bIns="0" rtlCol="0" anchor="t">
            <a:spAutoFit/>
          </a:bodyPr>
          <a:lstStyle/>
          <a:p>
            <a:pPr>
              <a:lnSpc>
                <a:spcPts val="7800"/>
              </a:lnSpc>
              <a:spcBef>
                <a:spcPct val="0"/>
              </a:spcBef>
            </a:pPr>
            <a:r>
              <a:rPr lang="en-US" sz="8500" spc="-60" dirty="0" err="1">
                <a:solidFill>
                  <a:srgbClr val="000000"/>
                </a:solidFill>
                <a:latin typeface="Fira Sans Medium"/>
              </a:rPr>
              <a:t>InpaintGAN</a:t>
            </a:r>
            <a:r>
              <a:rPr lang="en-US" sz="8500" spc="-60" dirty="0">
                <a:solidFill>
                  <a:srgbClr val="000000"/>
                </a:solidFill>
                <a:latin typeface="Fira Sans Medium"/>
              </a:rPr>
              <a:t> EGC Model - Results</a:t>
            </a:r>
          </a:p>
        </p:txBody>
      </p:sp>
      <p:pic>
        <p:nvPicPr>
          <p:cNvPr id="12" name="Picture 11">
            <a:extLst>
              <a:ext uri="{FF2B5EF4-FFF2-40B4-BE49-F238E27FC236}">
                <a16:creationId xmlns:a16="http://schemas.microsoft.com/office/drawing/2014/main" id="{8F5ECC5A-605F-95AA-4AB1-8169C8D3D7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608" y="5360426"/>
            <a:ext cx="6096000" cy="4572000"/>
          </a:xfrm>
          <a:prstGeom prst="rect">
            <a:avLst/>
          </a:prstGeom>
          <a:noFill/>
          <a:ln>
            <a:noFill/>
          </a:ln>
        </p:spPr>
      </p:pic>
      <p:pic>
        <p:nvPicPr>
          <p:cNvPr id="13" name="Picture 12">
            <a:extLst>
              <a:ext uri="{FF2B5EF4-FFF2-40B4-BE49-F238E27FC236}">
                <a16:creationId xmlns:a16="http://schemas.microsoft.com/office/drawing/2014/main" id="{5FAFFF6A-0872-EA0E-3383-A09CB6416C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17392" y="5360426"/>
            <a:ext cx="6096000" cy="4572000"/>
          </a:xfrm>
          <a:prstGeom prst="rect">
            <a:avLst/>
          </a:prstGeom>
          <a:noFill/>
          <a:ln>
            <a:noFill/>
          </a:ln>
        </p:spPr>
      </p:pic>
      <p:pic>
        <p:nvPicPr>
          <p:cNvPr id="14" name="Picture 13">
            <a:extLst>
              <a:ext uri="{FF2B5EF4-FFF2-40B4-BE49-F238E27FC236}">
                <a16:creationId xmlns:a16="http://schemas.microsoft.com/office/drawing/2014/main" id="{A10C8CCF-6762-EC70-A831-6711D0DB465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32229" y="5360426"/>
            <a:ext cx="6096000" cy="4572000"/>
          </a:xfrm>
          <a:prstGeom prst="rect">
            <a:avLst/>
          </a:prstGeom>
          <a:noFill/>
          <a:ln>
            <a:noFill/>
          </a:ln>
        </p:spPr>
      </p:pic>
      <p:sp>
        <p:nvSpPr>
          <p:cNvPr id="16" name="TextBox 15">
            <a:extLst>
              <a:ext uri="{FF2B5EF4-FFF2-40B4-BE49-F238E27FC236}">
                <a16:creationId xmlns:a16="http://schemas.microsoft.com/office/drawing/2014/main" id="{9BEFFDAE-C9D3-BFC9-9B54-FC7B30BFE960}"/>
              </a:ext>
            </a:extLst>
          </p:cNvPr>
          <p:cNvSpPr txBox="1"/>
          <p:nvPr/>
        </p:nvSpPr>
        <p:spPr>
          <a:xfrm>
            <a:off x="411912" y="2307078"/>
            <a:ext cx="11917392" cy="3114442"/>
          </a:xfrm>
          <a:prstGeom prst="rect">
            <a:avLst/>
          </a:prstGeom>
          <a:noFill/>
        </p:spPr>
        <p:txBody>
          <a:bodyPr wrap="square">
            <a:spAutoFit/>
          </a:bodyPr>
          <a:lstStyle/>
          <a:p>
            <a:pPr marL="0" marR="0" algn="just" rtl="0">
              <a:lnSpc>
                <a:spcPct val="107000"/>
              </a:lnSpc>
              <a:spcBef>
                <a:spcPts val="0"/>
              </a:spcBef>
              <a:spcAft>
                <a:spcPts val="800"/>
              </a:spcAft>
            </a:pPr>
            <a:r>
              <a:rPr lang="en-US" sz="3200" dirty="0">
                <a:solidFill>
                  <a:srgbClr val="000000"/>
                </a:solidFill>
                <a:latin typeface="Fira Sans Light"/>
              </a:rPr>
              <a:t>The model was performing poorly, the reasons for this may be:</a:t>
            </a:r>
          </a:p>
          <a:p>
            <a:pPr marL="0" marR="0" algn="just" rtl="0">
              <a:lnSpc>
                <a:spcPct val="107000"/>
              </a:lnSpc>
              <a:spcBef>
                <a:spcPts val="0"/>
              </a:spcBef>
              <a:spcAft>
                <a:spcPts val="800"/>
              </a:spcAft>
            </a:pPr>
            <a:r>
              <a:rPr lang="en-US" sz="3200" dirty="0">
                <a:solidFill>
                  <a:srgbClr val="000000"/>
                </a:solidFill>
                <a:latin typeface="Fira Sans Light"/>
              </a:rPr>
              <a:t>1. Inadequate training duration</a:t>
            </a:r>
          </a:p>
          <a:p>
            <a:pPr marL="0" marR="0" algn="just" rtl="0">
              <a:lnSpc>
                <a:spcPct val="107000"/>
              </a:lnSpc>
              <a:spcBef>
                <a:spcPts val="0"/>
              </a:spcBef>
              <a:spcAft>
                <a:spcPts val="800"/>
              </a:spcAft>
            </a:pPr>
            <a:r>
              <a:rPr lang="en-US" sz="3200" dirty="0">
                <a:solidFill>
                  <a:srgbClr val="000000"/>
                </a:solidFill>
                <a:latin typeface="Fira Sans Light"/>
              </a:rPr>
              <a:t>2. Inappropriate loss function.</a:t>
            </a:r>
          </a:p>
          <a:p>
            <a:pPr marL="0" marR="0" algn="just" rtl="0">
              <a:lnSpc>
                <a:spcPct val="107000"/>
              </a:lnSpc>
              <a:spcBef>
                <a:spcPts val="0"/>
              </a:spcBef>
              <a:spcAft>
                <a:spcPts val="800"/>
              </a:spcAft>
            </a:pPr>
            <a:r>
              <a:rPr lang="en-US" sz="3200" dirty="0">
                <a:solidFill>
                  <a:srgbClr val="000000"/>
                </a:solidFill>
                <a:latin typeface="Fira Sans Light"/>
              </a:rPr>
              <a:t>3. Gradient vanishing/exploding</a:t>
            </a:r>
          </a:p>
          <a:p>
            <a:pPr marL="0" marR="0" algn="just" rtl="0">
              <a:lnSpc>
                <a:spcPct val="107000"/>
              </a:lnSpc>
              <a:spcBef>
                <a:spcPts val="0"/>
              </a:spcBef>
              <a:spcAft>
                <a:spcPts val="800"/>
              </a:spcAft>
            </a:pPr>
            <a:r>
              <a:rPr lang="en-US" sz="3200" dirty="0">
                <a:solidFill>
                  <a:srgbClr val="000000"/>
                </a:solidFill>
                <a:latin typeface="Fira Sans Light"/>
              </a:rPr>
              <a:t>4. Hyperparameter tuning</a:t>
            </a:r>
          </a:p>
        </p:txBody>
      </p:sp>
      <p:sp>
        <p:nvSpPr>
          <p:cNvPr id="17" name="TextBox 16">
            <a:extLst>
              <a:ext uri="{FF2B5EF4-FFF2-40B4-BE49-F238E27FC236}">
                <a16:creationId xmlns:a16="http://schemas.microsoft.com/office/drawing/2014/main" id="{2D4A455D-7674-21C2-5E72-032324845389}"/>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14</a:t>
            </a:r>
            <a:endParaRPr lang="he-IL" sz="3600" dirty="0"/>
          </a:p>
        </p:txBody>
      </p:sp>
    </p:spTree>
    <p:extLst>
      <p:ext uri="{BB962C8B-B14F-4D97-AF65-F5344CB8AC3E}">
        <p14:creationId xmlns:p14="http://schemas.microsoft.com/office/powerpoint/2010/main" val="1899677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542559" y="-4150923"/>
            <a:ext cx="9822161" cy="6226137"/>
            <a:chOff x="0" y="0"/>
            <a:chExt cx="8474859" cy="5372100"/>
          </a:xfrm>
          <a:solidFill>
            <a:schemeClr val="tx2">
              <a:lumMod val="40000"/>
              <a:lumOff val="60000"/>
            </a:schemeClr>
          </a:solidFill>
        </p:grpSpPr>
        <p:sp>
          <p:nvSpPr>
            <p:cNvPr id="3" name="Freeform 3"/>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grpFill/>
          </p:spPr>
        </p:sp>
      </p:grpSp>
      <p:grpSp>
        <p:nvGrpSpPr>
          <p:cNvPr id="4" name="Group 4"/>
          <p:cNvGrpSpPr/>
          <p:nvPr/>
        </p:nvGrpSpPr>
        <p:grpSpPr>
          <a:xfrm>
            <a:off x="9959443" y="-865713"/>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38B6FF"/>
            </a:solidFill>
          </p:spPr>
        </p:sp>
      </p:grpSp>
      <p:sp>
        <p:nvSpPr>
          <p:cNvPr id="8" name="TextBox 8">
            <a:extLst>
              <a:ext uri="{FF2B5EF4-FFF2-40B4-BE49-F238E27FC236}">
                <a16:creationId xmlns:a16="http://schemas.microsoft.com/office/drawing/2014/main" id="{E752B098-608E-A623-6C1C-383F8111D40A}"/>
              </a:ext>
            </a:extLst>
          </p:cNvPr>
          <p:cNvSpPr txBox="1"/>
          <p:nvPr/>
        </p:nvSpPr>
        <p:spPr>
          <a:xfrm>
            <a:off x="525492" y="1166993"/>
            <a:ext cx="15892144" cy="1039067"/>
          </a:xfrm>
          <a:prstGeom prst="rect">
            <a:avLst/>
          </a:prstGeom>
        </p:spPr>
        <p:txBody>
          <a:bodyPr wrap="square" lIns="0" tIns="0" rIns="0" bIns="0" rtlCol="0" anchor="t">
            <a:spAutoFit/>
          </a:bodyPr>
          <a:lstStyle/>
          <a:p>
            <a:pPr>
              <a:lnSpc>
                <a:spcPts val="7800"/>
              </a:lnSpc>
              <a:spcBef>
                <a:spcPct val="0"/>
              </a:spcBef>
            </a:pPr>
            <a:r>
              <a:rPr lang="en-US" sz="8500" spc="-60" dirty="0" err="1">
                <a:solidFill>
                  <a:srgbClr val="000000"/>
                </a:solidFill>
                <a:latin typeface="Fira Sans Medium"/>
              </a:rPr>
              <a:t>InpaintGAN</a:t>
            </a:r>
            <a:r>
              <a:rPr lang="en-US" sz="8500" spc="-60" dirty="0">
                <a:solidFill>
                  <a:srgbClr val="000000"/>
                </a:solidFill>
                <a:latin typeface="Fira Sans Medium"/>
              </a:rPr>
              <a:t> EGC Model - Results</a:t>
            </a:r>
          </a:p>
        </p:txBody>
      </p:sp>
      <p:pic>
        <p:nvPicPr>
          <p:cNvPr id="17" name="Picture 16">
            <a:extLst>
              <a:ext uri="{FF2B5EF4-FFF2-40B4-BE49-F238E27FC236}">
                <a16:creationId xmlns:a16="http://schemas.microsoft.com/office/drawing/2014/main" id="{298358DD-C1ED-C826-DA38-24232772702E}"/>
              </a:ext>
            </a:extLst>
          </p:cNvPr>
          <p:cNvPicPr>
            <a:picLocks noChangeAspect="1"/>
          </p:cNvPicPr>
          <p:nvPr/>
        </p:nvPicPr>
        <p:blipFill>
          <a:blip r:embed="rId3"/>
          <a:stretch>
            <a:fillRect/>
          </a:stretch>
        </p:blipFill>
        <p:spPr>
          <a:xfrm>
            <a:off x="2712744" y="3137192"/>
            <a:ext cx="12862512" cy="6450153"/>
          </a:xfrm>
          <a:prstGeom prst="rect">
            <a:avLst/>
          </a:prstGeom>
        </p:spPr>
      </p:pic>
      <p:sp>
        <p:nvSpPr>
          <p:cNvPr id="18" name="TextBox 17">
            <a:extLst>
              <a:ext uri="{FF2B5EF4-FFF2-40B4-BE49-F238E27FC236}">
                <a16:creationId xmlns:a16="http://schemas.microsoft.com/office/drawing/2014/main" id="{9ADD4D45-90E3-B014-2377-F2110E8BFC00}"/>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15</a:t>
            </a:r>
            <a:endParaRPr lang="he-IL" sz="3600" dirty="0"/>
          </a:p>
        </p:txBody>
      </p:sp>
    </p:spTree>
    <p:extLst>
      <p:ext uri="{BB962C8B-B14F-4D97-AF65-F5344CB8AC3E}">
        <p14:creationId xmlns:p14="http://schemas.microsoft.com/office/powerpoint/2010/main" val="532793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797391" y="-907009"/>
            <a:ext cx="9822161" cy="6226137"/>
            <a:chOff x="0" y="0"/>
            <a:chExt cx="8474859" cy="5372100"/>
          </a:xfrm>
        </p:grpSpPr>
        <p:sp>
          <p:nvSpPr>
            <p:cNvPr id="3" name="Freeform 3"/>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004AAD"/>
            </a:solidFill>
          </p:spPr>
        </p:sp>
      </p:grpSp>
      <p:grpSp>
        <p:nvGrpSpPr>
          <p:cNvPr id="4" name="Group 4"/>
          <p:cNvGrpSpPr/>
          <p:nvPr/>
        </p:nvGrpSpPr>
        <p:grpSpPr>
          <a:xfrm>
            <a:off x="0" y="-258"/>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38B6FF"/>
            </a:solidFill>
          </p:spPr>
        </p:sp>
      </p:grpSp>
      <p:sp>
        <p:nvSpPr>
          <p:cNvPr id="8" name="TextBox 8">
            <a:extLst>
              <a:ext uri="{FF2B5EF4-FFF2-40B4-BE49-F238E27FC236}">
                <a16:creationId xmlns:a16="http://schemas.microsoft.com/office/drawing/2014/main" id="{E752B098-608E-A623-6C1C-383F8111D40A}"/>
              </a:ext>
            </a:extLst>
          </p:cNvPr>
          <p:cNvSpPr txBox="1"/>
          <p:nvPr/>
        </p:nvSpPr>
        <p:spPr>
          <a:xfrm>
            <a:off x="525492" y="1166993"/>
            <a:ext cx="17111344" cy="1039067"/>
          </a:xfrm>
          <a:prstGeom prst="rect">
            <a:avLst/>
          </a:prstGeom>
        </p:spPr>
        <p:txBody>
          <a:bodyPr wrap="square" lIns="0" tIns="0" rIns="0" bIns="0" rtlCol="0" anchor="t">
            <a:spAutoFit/>
          </a:bodyPr>
          <a:lstStyle/>
          <a:p>
            <a:pPr>
              <a:lnSpc>
                <a:spcPts val="7800"/>
              </a:lnSpc>
              <a:spcBef>
                <a:spcPct val="0"/>
              </a:spcBef>
            </a:pPr>
            <a:r>
              <a:rPr lang="en-US" sz="8500" spc="-60" dirty="0" err="1">
                <a:solidFill>
                  <a:srgbClr val="000000"/>
                </a:solidFill>
                <a:latin typeface="Fira Sans Medium"/>
              </a:rPr>
              <a:t>InpaintGAN</a:t>
            </a:r>
            <a:r>
              <a:rPr lang="en-US" sz="8500" spc="-60" dirty="0">
                <a:solidFill>
                  <a:srgbClr val="000000"/>
                </a:solidFill>
                <a:latin typeface="Fira Sans Medium"/>
              </a:rPr>
              <a:t> EGC + SVR loss Model</a:t>
            </a:r>
          </a:p>
        </p:txBody>
      </p:sp>
      <p:pic>
        <p:nvPicPr>
          <p:cNvPr id="7" name="Picture 6">
            <a:extLst>
              <a:ext uri="{FF2B5EF4-FFF2-40B4-BE49-F238E27FC236}">
                <a16:creationId xmlns:a16="http://schemas.microsoft.com/office/drawing/2014/main" id="{9730E18D-6EC3-BAF3-5F5B-54497C019A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3546" y="5018685"/>
            <a:ext cx="16280907" cy="5157479"/>
          </a:xfrm>
          <a:prstGeom prst="rect">
            <a:avLst/>
          </a:prstGeom>
          <a:noFill/>
          <a:ln>
            <a:noFill/>
          </a:ln>
        </p:spPr>
      </p:pic>
      <p:sp>
        <p:nvSpPr>
          <p:cNvPr id="9" name="TextBox 8">
            <a:extLst>
              <a:ext uri="{FF2B5EF4-FFF2-40B4-BE49-F238E27FC236}">
                <a16:creationId xmlns:a16="http://schemas.microsoft.com/office/drawing/2014/main" id="{501DC57C-9092-9749-28F3-114F5EB72B04}"/>
              </a:ext>
            </a:extLst>
          </p:cNvPr>
          <p:cNvSpPr txBox="1"/>
          <p:nvPr/>
        </p:nvSpPr>
        <p:spPr>
          <a:xfrm>
            <a:off x="525491" y="2584146"/>
            <a:ext cx="10765964" cy="2062103"/>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000000"/>
                </a:solidFill>
                <a:latin typeface="Fira Sans Light"/>
              </a:rPr>
              <a:t>This model is same as the EGC model except we used Spatial Variant Reconstruction loss to see if the loss function play important role in the performance of the model.</a:t>
            </a:r>
          </a:p>
        </p:txBody>
      </p:sp>
      <p:sp>
        <p:nvSpPr>
          <p:cNvPr id="10" name="TextBox 9">
            <a:extLst>
              <a:ext uri="{FF2B5EF4-FFF2-40B4-BE49-F238E27FC236}">
                <a16:creationId xmlns:a16="http://schemas.microsoft.com/office/drawing/2014/main" id="{953CD32F-AA98-7136-08C7-652A573DA2E2}"/>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16</a:t>
            </a:r>
            <a:endParaRPr lang="he-IL" sz="3600" dirty="0"/>
          </a:p>
        </p:txBody>
      </p:sp>
    </p:spTree>
    <p:extLst>
      <p:ext uri="{BB962C8B-B14F-4D97-AF65-F5344CB8AC3E}">
        <p14:creationId xmlns:p14="http://schemas.microsoft.com/office/powerpoint/2010/main" val="731051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244425" y="12871"/>
            <a:ext cx="9822161" cy="6226137"/>
            <a:chOff x="0" y="0"/>
            <a:chExt cx="8474859" cy="5372100"/>
          </a:xfrm>
        </p:grpSpPr>
        <p:sp>
          <p:nvSpPr>
            <p:cNvPr id="3" name="Freeform 3"/>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004AAD"/>
            </a:solidFill>
          </p:spPr>
        </p:sp>
      </p:grpSp>
      <p:grpSp>
        <p:nvGrpSpPr>
          <p:cNvPr id="4" name="Group 4"/>
          <p:cNvGrpSpPr/>
          <p:nvPr/>
        </p:nvGrpSpPr>
        <p:grpSpPr>
          <a:xfrm>
            <a:off x="0" y="-258"/>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38B6FF"/>
            </a:solidFill>
          </p:spPr>
        </p:sp>
      </p:grpSp>
      <p:sp>
        <p:nvSpPr>
          <p:cNvPr id="8" name="TextBox 8">
            <a:extLst>
              <a:ext uri="{FF2B5EF4-FFF2-40B4-BE49-F238E27FC236}">
                <a16:creationId xmlns:a16="http://schemas.microsoft.com/office/drawing/2014/main" id="{E752B098-608E-A623-6C1C-383F8111D40A}"/>
              </a:ext>
            </a:extLst>
          </p:cNvPr>
          <p:cNvSpPr txBox="1"/>
          <p:nvPr/>
        </p:nvSpPr>
        <p:spPr>
          <a:xfrm>
            <a:off x="525491" y="1166993"/>
            <a:ext cx="16584871" cy="2039341"/>
          </a:xfrm>
          <a:prstGeom prst="rect">
            <a:avLst/>
          </a:prstGeom>
        </p:spPr>
        <p:txBody>
          <a:bodyPr wrap="square" lIns="0" tIns="0" rIns="0" bIns="0" rtlCol="0" anchor="t">
            <a:spAutoFit/>
          </a:bodyPr>
          <a:lstStyle/>
          <a:p>
            <a:pPr>
              <a:lnSpc>
                <a:spcPts val="7800"/>
              </a:lnSpc>
              <a:spcBef>
                <a:spcPct val="0"/>
              </a:spcBef>
            </a:pPr>
            <a:r>
              <a:rPr lang="en-US" sz="8500" spc="-60" dirty="0" err="1">
                <a:solidFill>
                  <a:srgbClr val="000000"/>
                </a:solidFill>
                <a:latin typeface="Fira Sans Medium"/>
              </a:rPr>
              <a:t>InpaintGAN</a:t>
            </a:r>
            <a:r>
              <a:rPr lang="en-US" sz="8500" spc="-60" dirty="0">
                <a:solidFill>
                  <a:srgbClr val="000000"/>
                </a:solidFill>
                <a:latin typeface="Fira Sans Medium"/>
              </a:rPr>
              <a:t> EGC + SVR loss Model - Results</a:t>
            </a:r>
          </a:p>
        </p:txBody>
      </p:sp>
      <p:pic>
        <p:nvPicPr>
          <p:cNvPr id="6" name="Picture 5">
            <a:extLst>
              <a:ext uri="{FF2B5EF4-FFF2-40B4-BE49-F238E27FC236}">
                <a16:creationId xmlns:a16="http://schemas.microsoft.com/office/drawing/2014/main" id="{08563695-2FC3-8FC7-92FE-CCBD94CF9F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428" y="5153017"/>
            <a:ext cx="6096000" cy="4572000"/>
          </a:xfrm>
          <a:prstGeom prst="rect">
            <a:avLst/>
          </a:prstGeom>
          <a:noFill/>
          <a:ln>
            <a:noFill/>
          </a:ln>
        </p:spPr>
      </p:pic>
      <p:pic>
        <p:nvPicPr>
          <p:cNvPr id="10" name="Picture 9">
            <a:extLst>
              <a:ext uri="{FF2B5EF4-FFF2-40B4-BE49-F238E27FC236}">
                <a16:creationId xmlns:a16="http://schemas.microsoft.com/office/drawing/2014/main" id="{BAD3306B-5CF8-11EC-A0A4-2399BBE4E1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91714" y="5153017"/>
            <a:ext cx="6096000" cy="4572000"/>
          </a:xfrm>
          <a:prstGeom prst="rect">
            <a:avLst/>
          </a:prstGeom>
          <a:noFill/>
          <a:ln>
            <a:noFill/>
          </a:ln>
        </p:spPr>
      </p:pic>
      <p:pic>
        <p:nvPicPr>
          <p:cNvPr id="11" name="Picture 10">
            <a:extLst>
              <a:ext uri="{FF2B5EF4-FFF2-40B4-BE49-F238E27FC236}">
                <a16:creationId xmlns:a16="http://schemas.microsoft.com/office/drawing/2014/main" id="{DBACC318-9152-D0D0-8620-F5923989FE0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5153017"/>
            <a:ext cx="6096000" cy="4572000"/>
          </a:xfrm>
          <a:prstGeom prst="rect">
            <a:avLst/>
          </a:prstGeom>
          <a:noFill/>
          <a:ln>
            <a:noFill/>
          </a:ln>
        </p:spPr>
      </p:pic>
      <p:sp>
        <p:nvSpPr>
          <p:cNvPr id="13" name="TextBox 12">
            <a:extLst>
              <a:ext uri="{FF2B5EF4-FFF2-40B4-BE49-F238E27FC236}">
                <a16:creationId xmlns:a16="http://schemas.microsoft.com/office/drawing/2014/main" id="{11F8E8A2-575F-9794-7FAC-F01ED901E211}"/>
              </a:ext>
            </a:extLst>
          </p:cNvPr>
          <p:cNvSpPr txBox="1"/>
          <p:nvPr/>
        </p:nvSpPr>
        <p:spPr>
          <a:xfrm>
            <a:off x="525491" y="2975883"/>
            <a:ext cx="16584872" cy="2177134"/>
          </a:xfrm>
          <a:prstGeom prst="rect">
            <a:avLst/>
          </a:prstGeom>
          <a:noFill/>
        </p:spPr>
        <p:txBody>
          <a:bodyPr wrap="square">
            <a:spAutoFit/>
          </a:bodyPr>
          <a:lstStyle/>
          <a:p>
            <a:pPr marL="0" marR="0" algn="just" rtl="0">
              <a:lnSpc>
                <a:spcPct val="107000"/>
              </a:lnSpc>
              <a:spcBef>
                <a:spcPts val="0"/>
              </a:spcBef>
              <a:spcAft>
                <a:spcPts val="800"/>
              </a:spcAft>
            </a:pPr>
            <a:r>
              <a:rPr lang="en-US" sz="3200" dirty="0">
                <a:solidFill>
                  <a:srgbClr val="000000"/>
                </a:solidFill>
                <a:latin typeface="Fira Sans Light"/>
              </a:rPr>
              <a:t>The model failed due to an unsuitable loss function. It measures pixel reconstruction consistency, which does not align with the nature of edge map generation. Edge maps lack pixel correlations, unlike RGB images where neighboring pixels are related. This mismatch hindered the model's ability to generate accurate edge maps.</a:t>
            </a:r>
          </a:p>
        </p:txBody>
      </p:sp>
      <p:sp>
        <p:nvSpPr>
          <p:cNvPr id="14" name="TextBox 13">
            <a:extLst>
              <a:ext uri="{FF2B5EF4-FFF2-40B4-BE49-F238E27FC236}">
                <a16:creationId xmlns:a16="http://schemas.microsoft.com/office/drawing/2014/main" id="{812438EE-04CF-C1D4-B61C-70F8FAEC436B}"/>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17</a:t>
            </a:r>
            <a:endParaRPr lang="he-IL" sz="3600" dirty="0"/>
          </a:p>
        </p:txBody>
      </p:sp>
    </p:spTree>
    <p:extLst>
      <p:ext uri="{BB962C8B-B14F-4D97-AF65-F5344CB8AC3E}">
        <p14:creationId xmlns:p14="http://schemas.microsoft.com/office/powerpoint/2010/main" val="121762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542559" y="-4150923"/>
            <a:ext cx="9822161" cy="6226137"/>
            <a:chOff x="0" y="0"/>
            <a:chExt cx="8474859" cy="5372100"/>
          </a:xfrm>
        </p:grpSpPr>
        <p:sp>
          <p:nvSpPr>
            <p:cNvPr id="3" name="Freeform 3"/>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004AAD"/>
            </a:solidFill>
          </p:spPr>
        </p:sp>
      </p:grpSp>
      <p:grpSp>
        <p:nvGrpSpPr>
          <p:cNvPr id="4" name="Group 4"/>
          <p:cNvGrpSpPr/>
          <p:nvPr/>
        </p:nvGrpSpPr>
        <p:grpSpPr>
          <a:xfrm>
            <a:off x="0" y="-258"/>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38B6FF"/>
            </a:solidFill>
          </p:spPr>
        </p:sp>
      </p:grpSp>
      <p:sp>
        <p:nvSpPr>
          <p:cNvPr id="8" name="TextBox 8">
            <a:extLst>
              <a:ext uri="{FF2B5EF4-FFF2-40B4-BE49-F238E27FC236}">
                <a16:creationId xmlns:a16="http://schemas.microsoft.com/office/drawing/2014/main" id="{E752B098-608E-A623-6C1C-383F8111D40A}"/>
              </a:ext>
            </a:extLst>
          </p:cNvPr>
          <p:cNvSpPr txBox="1"/>
          <p:nvPr/>
        </p:nvSpPr>
        <p:spPr>
          <a:xfrm>
            <a:off x="525491" y="1166993"/>
            <a:ext cx="16224653" cy="2039341"/>
          </a:xfrm>
          <a:prstGeom prst="rect">
            <a:avLst/>
          </a:prstGeom>
        </p:spPr>
        <p:txBody>
          <a:bodyPr wrap="square" lIns="0" tIns="0" rIns="0" bIns="0" rtlCol="0" anchor="t">
            <a:spAutoFit/>
          </a:bodyPr>
          <a:lstStyle/>
          <a:p>
            <a:pPr>
              <a:lnSpc>
                <a:spcPts val="7800"/>
              </a:lnSpc>
              <a:spcBef>
                <a:spcPct val="0"/>
              </a:spcBef>
            </a:pPr>
            <a:r>
              <a:rPr lang="en-US" sz="8500" spc="-60" dirty="0" err="1">
                <a:solidFill>
                  <a:srgbClr val="000000"/>
                </a:solidFill>
                <a:latin typeface="Fira Sans Medium"/>
              </a:rPr>
              <a:t>InpaintGAN</a:t>
            </a:r>
            <a:r>
              <a:rPr lang="en-US" sz="8500" spc="-60" dirty="0">
                <a:solidFill>
                  <a:srgbClr val="000000"/>
                </a:solidFill>
                <a:latin typeface="Fira Sans Medium"/>
              </a:rPr>
              <a:t> EGC + SVR loss Model - Results</a:t>
            </a:r>
          </a:p>
        </p:txBody>
      </p:sp>
      <p:pic>
        <p:nvPicPr>
          <p:cNvPr id="10" name="Picture 9">
            <a:extLst>
              <a:ext uri="{FF2B5EF4-FFF2-40B4-BE49-F238E27FC236}">
                <a16:creationId xmlns:a16="http://schemas.microsoft.com/office/drawing/2014/main" id="{77FFE1AD-3765-0637-C5D5-7909A38A668C}"/>
              </a:ext>
            </a:extLst>
          </p:cNvPr>
          <p:cNvPicPr>
            <a:picLocks noChangeAspect="1"/>
          </p:cNvPicPr>
          <p:nvPr/>
        </p:nvPicPr>
        <p:blipFill>
          <a:blip r:embed="rId3"/>
          <a:stretch>
            <a:fillRect/>
          </a:stretch>
        </p:blipFill>
        <p:spPr>
          <a:xfrm>
            <a:off x="2707584" y="3138294"/>
            <a:ext cx="12872831" cy="6446520"/>
          </a:xfrm>
          <a:prstGeom prst="rect">
            <a:avLst/>
          </a:prstGeom>
        </p:spPr>
      </p:pic>
      <p:sp>
        <p:nvSpPr>
          <p:cNvPr id="11" name="TextBox 10">
            <a:extLst>
              <a:ext uri="{FF2B5EF4-FFF2-40B4-BE49-F238E27FC236}">
                <a16:creationId xmlns:a16="http://schemas.microsoft.com/office/drawing/2014/main" id="{F598134A-0F73-7BCF-397A-E38AE921C061}"/>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18</a:t>
            </a:r>
            <a:endParaRPr lang="he-IL" sz="3600" dirty="0"/>
          </a:p>
        </p:txBody>
      </p:sp>
    </p:spTree>
    <p:extLst>
      <p:ext uri="{BB962C8B-B14F-4D97-AF65-F5344CB8AC3E}">
        <p14:creationId xmlns:p14="http://schemas.microsoft.com/office/powerpoint/2010/main" val="2206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456462" y="6141238"/>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6" name="Group 6"/>
          <p:cNvGrpSpPr/>
          <p:nvPr/>
        </p:nvGrpSpPr>
        <p:grpSpPr>
          <a:xfrm rot="-10800000">
            <a:off x="1910761" y="6454261"/>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8" name="Group 8"/>
          <p:cNvGrpSpPr/>
          <p:nvPr/>
        </p:nvGrpSpPr>
        <p:grpSpPr>
          <a:xfrm rot="-10800000">
            <a:off x="-849393" y="9152303"/>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10" name="TextBox 10"/>
          <p:cNvSpPr txBox="1"/>
          <p:nvPr/>
        </p:nvSpPr>
        <p:spPr>
          <a:xfrm>
            <a:off x="481330" y="252045"/>
            <a:ext cx="21654770" cy="2577885"/>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Fira Sans Medium"/>
              </a:rPr>
              <a:t>InpaintGAN</a:t>
            </a:r>
            <a:r>
              <a:rPr lang="en-US" sz="8499" spc="-84" dirty="0">
                <a:solidFill>
                  <a:srgbClr val="000000"/>
                </a:solidFill>
                <a:latin typeface="Fira Sans Medium"/>
              </a:rPr>
              <a:t> - Multi-scale Edge </a:t>
            </a:r>
          </a:p>
          <a:p>
            <a:pPr>
              <a:lnSpc>
                <a:spcPts val="10199"/>
              </a:lnSpc>
              <a:spcBef>
                <a:spcPct val="0"/>
              </a:spcBef>
            </a:pPr>
            <a:r>
              <a:rPr lang="en-US" sz="8499" spc="-84" dirty="0">
                <a:solidFill>
                  <a:srgbClr val="000000"/>
                </a:solidFill>
                <a:latin typeface="Fira Sans Medium"/>
              </a:rPr>
              <a:t>													Completion</a:t>
            </a:r>
          </a:p>
        </p:txBody>
      </p:sp>
      <p:pic>
        <p:nvPicPr>
          <p:cNvPr id="14" name="Picture 3">
            <a:extLst>
              <a:ext uri="{FF2B5EF4-FFF2-40B4-BE49-F238E27FC236}">
                <a16:creationId xmlns:a16="http://schemas.microsoft.com/office/drawing/2014/main" id="{8082D6C8-7710-4171-890A-B7D2063753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6068" y="6098829"/>
            <a:ext cx="14151933" cy="4188172"/>
          </a:xfrm>
          <a:prstGeom prst="rect">
            <a:avLst/>
          </a:prstGeom>
          <a:noFill/>
          <a:ln>
            <a:noFill/>
          </a:ln>
        </p:spPr>
      </p:pic>
      <p:grpSp>
        <p:nvGrpSpPr>
          <p:cNvPr id="4" name="Group 4"/>
          <p:cNvGrpSpPr/>
          <p:nvPr/>
        </p:nvGrpSpPr>
        <p:grpSpPr>
          <a:xfrm rot="-10800000">
            <a:off x="1910761" y="8825642"/>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11" name="TextBox 11"/>
          <p:cNvSpPr txBox="1"/>
          <p:nvPr/>
        </p:nvSpPr>
        <p:spPr>
          <a:xfrm>
            <a:off x="1124570" y="2841718"/>
            <a:ext cx="16038859" cy="2923877"/>
          </a:xfrm>
          <a:prstGeom prst="rect">
            <a:avLst/>
          </a:prstGeom>
        </p:spPr>
        <p:txBody>
          <a:bodyPr wrap="square" lIns="0" tIns="0" rIns="0" bIns="0" rtlCol="0" anchor="t">
            <a:spAutoFit/>
          </a:bodyPr>
          <a:lstStyle/>
          <a:p>
            <a:pPr marL="561337" lvl="1" indent="-280669">
              <a:lnSpc>
                <a:spcPts val="3639"/>
              </a:lnSpc>
              <a:spcBef>
                <a:spcPts val="1200"/>
              </a:spcBef>
              <a:buFont typeface="Arial"/>
              <a:buChar char="•"/>
            </a:pPr>
            <a:r>
              <a:rPr lang="en-US" sz="3200" dirty="0">
                <a:solidFill>
                  <a:srgbClr val="000000"/>
                </a:solidFill>
                <a:latin typeface="Fira Sans Light"/>
              </a:rPr>
              <a:t>The goal of edge completeness is to rebuild missing or partial edge information using the image's existing context. This is accomplished by examining the surrounding edge structure and making assumptions to fill in the gaps.</a:t>
            </a:r>
          </a:p>
          <a:p>
            <a:pPr marL="561337" lvl="1" indent="-280669">
              <a:lnSpc>
                <a:spcPts val="3639"/>
              </a:lnSpc>
              <a:spcBef>
                <a:spcPts val="1200"/>
              </a:spcBef>
              <a:buFont typeface="Arial"/>
              <a:buChar char="•"/>
            </a:pPr>
            <a:r>
              <a:rPr lang="en-US" sz="3200" dirty="0">
                <a:solidFill>
                  <a:srgbClr val="000000"/>
                </a:solidFill>
                <a:latin typeface="Fira Sans Light"/>
              </a:rPr>
              <a:t>The multi-scale element of edge completion entails taking into account edges at various levels of complexity or resolution. Images include edges at different scales, from small details to bigger global structures.</a:t>
            </a:r>
          </a:p>
        </p:txBody>
      </p:sp>
      <p:sp>
        <p:nvSpPr>
          <p:cNvPr id="12" name="TextBox 11">
            <a:extLst>
              <a:ext uri="{FF2B5EF4-FFF2-40B4-BE49-F238E27FC236}">
                <a16:creationId xmlns:a16="http://schemas.microsoft.com/office/drawing/2014/main" id="{D8397671-61D7-AE4A-B8D2-DAC4CEAA7FF7}"/>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19</a:t>
            </a:r>
            <a:endParaRPr lang="he-IL" sz="3600" dirty="0"/>
          </a:p>
        </p:txBody>
      </p:sp>
    </p:spTree>
    <p:extLst>
      <p:ext uri="{BB962C8B-B14F-4D97-AF65-F5344CB8AC3E}">
        <p14:creationId xmlns:p14="http://schemas.microsoft.com/office/powerpoint/2010/main" val="63950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31386" y="2314574"/>
            <a:ext cx="13741" cy="7522145"/>
          </a:xfrm>
          <a:prstGeom prst="line">
            <a:avLst/>
          </a:prstGeom>
          <a:ln w="19050" cap="rnd">
            <a:solidFill>
              <a:srgbClr val="004AAD"/>
            </a:solidFill>
            <a:prstDash val="solid"/>
            <a:headEnd type="none" w="sm" len="sm"/>
            <a:tailEnd type="none" w="sm" len="sm"/>
          </a:ln>
        </p:spPr>
      </p:sp>
      <p:sp>
        <p:nvSpPr>
          <p:cNvPr id="7" name="TextBox 7"/>
          <p:cNvSpPr txBox="1"/>
          <p:nvPr/>
        </p:nvSpPr>
        <p:spPr>
          <a:xfrm>
            <a:off x="1276877" y="2879913"/>
            <a:ext cx="3364925" cy="1654299"/>
          </a:xfrm>
          <a:prstGeom prst="rect">
            <a:avLst/>
          </a:prstGeom>
        </p:spPr>
        <p:txBody>
          <a:bodyPr lIns="0" tIns="0" rIns="0" bIns="0" rtlCol="0" anchor="t">
            <a:spAutoFit/>
          </a:bodyPr>
          <a:lstStyle/>
          <a:p>
            <a:pPr marL="0" lvl="0" indent="0">
              <a:lnSpc>
                <a:spcPts val="4320"/>
              </a:lnSpc>
              <a:spcBef>
                <a:spcPct val="0"/>
              </a:spcBef>
            </a:pPr>
            <a:r>
              <a:rPr lang="en-US" sz="3600" dirty="0">
                <a:solidFill>
                  <a:schemeClr val="tx2">
                    <a:lumMod val="75000"/>
                  </a:schemeClr>
                </a:solidFill>
                <a:latin typeface="Fira Sans Medium"/>
              </a:rPr>
              <a:t>What is image inpainting?</a:t>
            </a:r>
          </a:p>
          <a:p>
            <a:pPr marL="0" lvl="0" indent="0">
              <a:lnSpc>
                <a:spcPts val="4320"/>
              </a:lnSpc>
              <a:spcBef>
                <a:spcPct val="0"/>
              </a:spcBef>
            </a:pPr>
            <a:endParaRPr lang="en-US" sz="3600" dirty="0">
              <a:solidFill>
                <a:schemeClr val="tx2">
                  <a:lumMod val="75000"/>
                </a:schemeClr>
              </a:solidFill>
              <a:latin typeface="Fira Sans Medium"/>
            </a:endParaRPr>
          </a:p>
        </p:txBody>
      </p:sp>
      <p:sp>
        <p:nvSpPr>
          <p:cNvPr id="10" name="TextBox 10"/>
          <p:cNvSpPr txBox="1"/>
          <p:nvPr/>
        </p:nvSpPr>
        <p:spPr>
          <a:xfrm>
            <a:off x="6226233" y="2851580"/>
            <a:ext cx="3364925" cy="1102866"/>
          </a:xfrm>
          <a:prstGeom prst="rect">
            <a:avLst/>
          </a:prstGeom>
        </p:spPr>
        <p:txBody>
          <a:bodyPr lIns="0" tIns="0" rIns="0" bIns="0" rtlCol="0" anchor="t">
            <a:spAutoFit/>
          </a:bodyPr>
          <a:lstStyle/>
          <a:p>
            <a:pPr marL="0" lvl="0" indent="0">
              <a:lnSpc>
                <a:spcPts val="4320"/>
              </a:lnSpc>
              <a:spcBef>
                <a:spcPct val="0"/>
              </a:spcBef>
            </a:pPr>
            <a:r>
              <a:rPr lang="en-US" sz="3600" dirty="0">
                <a:solidFill>
                  <a:schemeClr val="tx2">
                    <a:lumMod val="75000"/>
                  </a:schemeClr>
                </a:solidFill>
                <a:latin typeface="Fira Sans Medium"/>
              </a:rPr>
              <a:t>Dataset</a:t>
            </a:r>
          </a:p>
          <a:p>
            <a:pPr marL="0" lvl="0" indent="0">
              <a:lnSpc>
                <a:spcPts val="4320"/>
              </a:lnSpc>
              <a:spcBef>
                <a:spcPct val="0"/>
              </a:spcBef>
            </a:pPr>
            <a:endParaRPr lang="en-US" sz="3600" dirty="0">
              <a:solidFill>
                <a:schemeClr val="tx2">
                  <a:lumMod val="75000"/>
                </a:schemeClr>
              </a:solidFill>
              <a:latin typeface="Fira Sans Medium"/>
            </a:endParaRPr>
          </a:p>
        </p:txBody>
      </p:sp>
      <p:sp>
        <p:nvSpPr>
          <p:cNvPr id="13" name="TextBox 13"/>
          <p:cNvSpPr txBox="1"/>
          <p:nvPr/>
        </p:nvSpPr>
        <p:spPr>
          <a:xfrm>
            <a:off x="1276877" y="6216175"/>
            <a:ext cx="3364925" cy="1102866"/>
          </a:xfrm>
          <a:prstGeom prst="rect">
            <a:avLst/>
          </a:prstGeom>
        </p:spPr>
        <p:txBody>
          <a:bodyPr lIns="0" tIns="0" rIns="0" bIns="0" rtlCol="0" anchor="t">
            <a:spAutoFit/>
          </a:bodyPr>
          <a:lstStyle/>
          <a:p>
            <a:pPr marL="0" lvl="0" indent="0">
              <a:lnSpc>
                <a:spcPts val="4320"/>
              </a:lnSpc>
              <a:spcBef>
                <a:spcPct val="0"/>
              </a:spcBef>
            </a:pPr>
            <a:r>
              <a:rPr lang="en-US" sz="3600" dirty="0" err="1">
                <a:solidFill>
                  <a:schemeClr val="tx2">
                    <a:lumMod val="75000"/>
                  </a:schemeClr>
                </a:solidFill>
                <a:latin typeface="Fira Sans Medium"/>
              </a:rPr>
              <a:t>EfficientNet</a:t>
            </a:r>
            <a:endParaRPr lang="en-US" sz="3600" dirty="0">
              <a:solidFill>
                <a:schemeClr val="tx2">
                  <a:lumMod val="75000"/>
                </a:schemeClr>
              </a:solidFill>
              <a:latin typeface="Fira Sans Medium"/>
            </a:endParaRPr>
          </a:p>
          <a:p>
            <a:pPr marL="0" lvl="0" indent="0">
              <a:lnSpc>
                <a:spcPts val="4320"/>
              </a:lnSpc>
              <a:spcBef>
                <a:spcPct val="0"/>
              </a:spcBef>
            </a:pPr>
            <a:endParaRPr lang="en-US" sz="3600" dirty="0">
              <a:solidFill>
                <a:schemeClr val="tx2">
                  <a:lumMod val="75000"/>
                </a:schemeClr>
              </a:solidFill>
              <a:latin typeface="Fira Sans Medium"/>
            </a:endParaRPr>
          </a:p>
        </p:txBody>
      </p:sp>
      <p:sp>
        <p:nvSpPr>
          <p:cNvPr id="15" name="TextBox 15"/>
          <p:cNvSpPr txBox="1"/>
          <p:nvPr/>
        </p:nvSpPr>
        <p:spPr>
          <a:xfrm>
            <a:off x="1028700" y="1028700"/>
            <a:ext cx="10707278" cy="1285875"/>
          </a:xfrm>
          <a:prstGeom prst="rect">
            <a:avLst/>
          </a:prstGeom>
        </p:spPr>
        <p:txBody>
          <a:bodyPr lIns="0" tIns="0" rIns="0" bIns="0" rtlCol="0" anchor="t">
            <a:spAutoFit/>
          </a:bodyPr>
          <a:lstStyle/>
          <a:p>
            <a:pPr>
              <a:lnSpc>
                <a:spcPts val="10199"/>
              </a:lnSpc>
              <a:spcBef>
                <a:spcPct val="0"/>
              </a:spcBef>
            </a:pPr>
            <a:r>
              <a:rPr lang="en-US" sz="8499" spc="-84">
                <a:solidFill>
                  <a:srgbClr val="000000"/>
                </a:solidFill>
                <a:latin typeface="Fira Sans Medium"/>
              </a:rPr>
              <a:t>Table of Contents</a:t>
            </a:r>
          </a:p>
        </p:txBody>
      </p:sp>
      <p:grpSp>
        <p:nvGrpSpPr>
          <p:cNvPr id="17" name="Group 17"/>
          <p:cNvGrpSpPr/>
          <p:nvPr/>
        </p:nvGrpSpPr>
        <p:grpSpPr>
          <a:xfrm>
            <a:off x="655025" y="3045699"/>
            <a:ext cx="380203" cy="329258"/>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21" name="Group 21"/>
          <p:cNvGrpSpPr/>
          <p:nvPr/>
        </p:nvGrpSpPr>
        <p:grpSpPr>
          <a:xfrm>
            <a:off x="655025" y="6358367"/>
            <a:ext cx="380203" cy="329258"/>
            <a:chOff x="0" y="0"/>
            <a:chExt cx="3619627" cy="3134614"/>
          </a:xfrm>
        </p:grpSpPr>
        <p:sp>
          <p:nvSpPr>
            <p:cNvPr id="22" name="Freeform 2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23" name="Group 23"/>
          <p:cNvGrpSpPr/>
          <p:nvPr/>
        </p:nvGrpSpPr>
        <p:grpSpPr>
          <a:xfrm>
            <a:off x="5604381" y="2945463"/>
            <a:ext cx="380203" cy="329258"/>
            <a:chOff x="0" y="0"/>
            <a:chExt cx="3619627" cy="3134614"/>
          </a:xfrm>
        </p:grpSpPr>
        <p:sp>
          <p:nvSpPr>
            <p:cNvPr id="24" name="Freeform 2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44" name="AutoShape 2">
            <a:extLst>
              <a:ext uri="{FF2B5EF4-FFF2-40B4-BE49-F238E27FC236}">
                <a16:creationId xmlns:a16="http://schemas.microsoft.com/office/drawing/2014/main" id="{AFA280F2-9E8E-60CE-D0E8-F205EF9A818D}"/>
              </a:ext>
            </a:extLst>
          </p:cNvPr>
          <p:cNvSpPr/>
          <p:nvPr/>
        </p:nvSpPr>
        <p:spPr>
          <a:xfrm flipH="1">
            <a:off x="5769637" y="2214338"/>
            <a:ext cx="13743" cy="7522144"/>
          </a:xfrm>
          <a:prstGeom prst="line">
            <a:avLst/>
          </a:prstGeom>
          <a:ln w="19050" cap="rnd">
            <a:solidFill>
              <a:srgbClr val="004AAD"/>
            </a:solidFill>
            <a:prstDash val="solid"/>
            <a:headEnd type="none" w="sm" len="sm"/>
            <a:tailEnd type="none" w="sm" len="sm"/>
          </a:ln>
        </p:spPr>
      </p:sp>
      <p:sp>
        <p:nvSpPr>
          <p:cNvPr id="45" name="TextBox 4">
            <a:extLst>
              <a:ext uri="{FF2B5EF4-FFF2-40B4-BE49-F238E27FC236}">
                <a16:creationId xmlns:a16="http://schemas.microsoft.com/office/drawing/2014/main" id="{58FF913F-FBA7-EEAE-809A-4A53ABD0430A}"/>
              </a:ext>
            </a:extLst>
          </p:cNvPr>
          <p:cNvSpPr txBox="1"/>
          <p:nvPr/>
        </p:nvSpPr>
        <p:spPr>
          <a:xfrm>
            <a:off x="1230998" y="4514691"/>
            <a:ext cx="3635669" cy="1102866"/>
          </a:xfrm>
          <a:prstGeom prst="rect">
            <a:avLst/>
          </a:prstGeom>
        </p:spPr>
        <p:txBody>
          <a:bodyPr wrap="square" lIns="0" tIns="0" rIns="0" bIns="0" rtlCol="0" anchor="t">
            <a:spAutoFit/>
          </a:bodyPr>
          <a:lstStyle/>
          <a:p>
            <a:pPr marL="0" lvl="0" indent="0">
              <a:lnSpc>
                <a:spcPts val="4320"/>
              </a:lnSpc>
              <a:spcBef>
                <a:spcPct val="0"/>
              </a:spcBef>
            </a:pPr>
            <a:r>
              <a:rPr lang="en-US" sz="3600" dirty="0">
                <a:solidFill>
                  <a:schemeClr val="tx2">
                    <a:lumMod val="75000"/>
                  </a:schemeClr>
                </a:solidFill>
                <a:latin typeface="Fira Sans Medium"/>
              </a:rPr>
              <a:t>Enhanced Gated Convolution</a:t>
            </a:r>
          </a:p>
        </p:txBody>
      </p:sp>
      <p:sp>
        <p:nvSpPr>
          <p:cNvPr id="46" name="TextBox 7">
            <a:extLst>
              <a:ext uri="{FF2B5EF4-FFF2-40B4-BE49-F238E27FC236}">
                <a16:creationId xmlns:a16="http://schemas.microsoft.com/office/drawing/2014/main" id="{CEA473A2-8ED7-1C5C-7214-63AF7113FEBE}"/>
              </a:ext>
            </a:extLst>
          </p:cNvPr>
          <p:cNvSpPr txBox="1"/>
          <p:nvPr/>
        </p:nvSpPr>
        <p:spPr>
          <a:xfrm>
            <a:off x="1276876" y="7776594"/>
            <a:ext cx="3364925" cy="1654299"/>
          </a:xfrm>
          <a:prstGeom prst="rect">
            <a:avLst/>
          </a:prstGeom>
        </p:spPr>
        <p:txBody>
          <a:bodyPr lIns="0" tIns="0" rIns="0" bIns="0" rtlCol="0" anchor="t">
            <a:spAutoFit/>
          </a:bodyPr>
          <a:lstStyle/>
          <a:p>
            <a:pPr marL="0" lvl="0" indent="0">
              <a:lnSpc>
                <a:spcPts val="4320"/>
              </a:lnSpc>
              <a:spcBef>
                <a:spcPct val="0"/>
              </a:spcBef>
            </a:pPr>
            <a:r>
              <a:rPr lang="en-US" sz="3600" dirty="0">
                <a:solidFill>
                  <a:schemeClr val="tx2">
                    <a:lumMod val="75000"/>
                  </a:schemeClr>
                </a:solidFill>
                <a:latin typeface="Fira Sans Medium"/>
              </a:rPr>
              <a:t>Spatial variant reconstruction loss</a:t>
            </a:r>
          </a:p>
        </p:txBody>
      </p:sp>
      <p:sp>
        <p:nvSpPr>
          <p:cNvPr id="47" name="TextBox 10">
            <a:extLst>
              <a:ext uri="{FF2B5EF4-FFF2-40B4-BE49-F238E27FC236}">
                <a16:creationId xmlns:a16="http://schemas.microsoft.com/office/drawing/2014/main" id="{031A711C-64AE-8189-66D4-5C819158CD6A}"/>
              </a:ext>
            </a:extLst>
          </p:cNvPr>
          <p:cNvSpPr txBox="1"/>
          <p:nvPr/>
        </p:nvSpPr>
        <p:spPr>
          <a:xfrm>
            <a:off x="6226232" y="7781812"/>
            <a:ext cx="3364925" cy="1654299"/>
          </a:xfrm>
          <a:prstGeom prst="rect">
            <a:avLst/>
          </a:prstGeom>
        </p:spPr>
        <p:txBody>
          <a:bodyPr lIns="0" tIns="0" rIns="0" bIns="0" rtlCol="0" anchor="t">
            <a:spAutoFit/>
          </a:bodyPr>
          <a:lstStyle/>
          <a:p>
            <a:pPr marL="0" lvl="0" indent="0">
              <a:lnSpc>
                <a:spcPts val="4320"/>
              </a:lnSpc>
              <a:spcBef>
                <a:spcPct val="0"/>
              </a:spcBef>
            </a:pPr>
            <a:r>
              <a:rPr lang="en-US" sz="3600" dirty="0">
                <a:solidFill>
                  <a:schemeClr val="tx2">
                    <a:lumMod val="75000"/>
                  </a:schemeClr>
                </a:solidFill>
                <a:latin typeface="Fira Sans Medium"/>
              </a:rPr>
              <a:t>Performance evaluation matrix</a:t>
            </a:r>
          </a:p>
        </p:txBody>
      </p:sp>
      <p:sp>
        <p:nvSpPr>
          <p:cNvPr id="48" name="TextBox 13">
            <a:extLst>
              <a:ext uri="{FF2B5EF4-FFF2-40B4-BE49-F238E27FC236}">
                <a16:creationId xmlns:a16="http://schemas.microsoft.com/office/drawing/2014/main" id="{A58C2D0A-9F82-D991-7F3E-925E0B43C02F}"/>
              </a:ext>
            </a:extLst>
          </p:cNvPr>
          <p:cNvSpPr txBox="1"/>
          <p:nvPr/>
        </p:nvSpPr>
        <p:spPr>
          <a:xfrm>
            <a:off x="6117942" y="4414455"/>
            <a:ext cx="3754582" cy="1102866"/>
          </a:xfrm>
          <a:prstGeom prst="rect">
            <a:avLst/>
          </a:prstGeom>
        </p:spPr>
        <p:txBody>
          <a:bodyPr wrap="square" lIns="0" tIns="0" rIns="0" bIns="0" rtlCol="0" anchor="t">
            <a:spAutoFit/>
          </a:bodyPr>
          <a:lstStyle/>
          <a:p>
            <a:pPr>
              <a:lnSpc>
                <a:spcPts val="4320"/>
              </a:lnSpc>
              <a:spcBef>
                <a:spcPct val="0"/>
              </a:spcBef>
            </a:pPr>
            <a:r>
              <a:rPr lang="en-US" sz="3600" dirty="0">
                <a:solidFill>
                  <a:schemeClr val="tx2">
                    <a:lumMod val="75000"/>
                  </a:schemeClr>
                </a:solidFill>
                <a:latin typeface="Fira Sans Medium"/>
              </a:rPr>
              <a:t>Hyperparameters</a:t>
            </a:r>
          </a:p>
          <a:p>
            <a:pPr marL="0" lvl="0" indent="0">
              <a:lnSpc>
                <a:spcPts val="4320"/>
              </a:lnSpc>
              <a:spcBef>
                <a:spcPct val="0"/>
              </a:spcBef>
            </a:pPr>
            <a:endParaRPr lang="en-US" sz="3600" dirty="0">
              <a:solidFill>
                <a:schemeClr val="tx2">
                  <a:lumMod val="75000"/>
                </a:schemeClr>
              </a:solidFill>
              <a:latin typeface="Fira Sans Medium"/>
            </a:endParaRPr>
          </a:p>
        </p:txBody>
      </p:sp>
      <p:grpSp>
        <p:nvGrpSpPr>
          <p:cNvPr id="49" name="Group 17">
            <a:extLst>
              <a:ext uri="{FF2B5EF4-FFF2-40B4-BE49-F238E27FC236}">
                <a16:creationId xmlns:a16="http://schemas.microsoft.com/office/drawing/2014/main" id="{D6FA7312-E1EE-3060-90F9-DC32F9F5F876}"/>
              </a:ext>
            </a:extLst>
          </p:cNvPr>
          <p:cNvGrpSpPr/>
          <p:nvPr/>
        </p:nvGrpSpPr>
        <p:grpSpPr>
          <a:xfrm>
            <a:off x="655025" y="4632342"/>
            <a:ext cx="380203" cy="329258"/>
            <a:chOff x="0" y="0"/>
            <a:chExt cx="3619627" cy="3134614"/>
          </a:xfrm>
        </p:grpSpPr>
        <p:sp>
          <p:nvSpPr>
            <p:cNvPr id="50" name="Freeform 18">
              <a:extLst>
                <a:ext uri="{FF2B5EF4-FFF2-40B4-BE49-F238E27FC236}">
                  <a16:creationId xmlns:a16="http://schemas.microsoft.com/office/drawing/2014/main" id="{3EDD7C5A-14DA-B012-4F6E-72D0656D5E6A}"/>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51" name="Group 19">
            <a:extLst>
              <a:ext uri="{FF2B5EF4-FFF2-40B4-BE49-F238E27FC236}">
                <a16:creationId xmlns:a16="http://schemas.microsoft.com/office/drawing/2014/main" id="{651D8616-EAD5-F11C-7146-4E900DA3F057}"/>
              </a:ext>
            </a:extLst>
          </p:cNvPr>
          <p:cNvGrpSpPr/>
          <p:nvPr/>
        </p:nvGrpSpPr>
        <p:grpSpPr>
          <a:xfrm>
            <a:off x="655025" y="7919763"/>
            <a:ext cx="380203" cy="329258"/>
            <a:chOff x="0" y="0"/>
            <a:chExt cx="3619627" cy="3134614"/>
          </a:xfrm>
        </p:grpSpPr>
        <p:sp>
          <p:nvSpPr>
            <p:cNvPr id="52" name="Freeform 20">
              <a:extLst>
                <a:ext uri="{FF2B5EF4-FFF2-40B4-BE49-F238E27FC236}">
                  <a16:creationId xmlns:a16="http://schemas.microsoft.com/office/drawing/2014/main" id="{E8A3C7D6-AEA7-68B4-BDCC-788987AEAA64}"/>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53" name="Group 21">
            <a:extLst>
              <a:ext uri="{FF2B5EF4-FFF2-40B4-BE49-F238E27FC236}">
                <a16:creationId xmlns:a16="http://schemas.microsoft.com/office/drawing/2014/main" id="{06971649-0F28-B721-0ECA-1FB51D1F92A6}"/>
              </a:ext>
            </a:extLst>
          </p:cNvPr>
          <p:cNvGrpSpPr/>
          <p:nvPr/>
        </p:nvGrpSpPr>
        <p:grpSpPr>
          <a:xfrm>
            <a:off x="5593278" y="4532106"/>
            <a:ext cx="380203" cy="329258"/>
            <a:chOff x="0" y="0"/>
            <a:chExt cx="3619627" cy="3134614"/>
          </a:xfrm>
        </p:grpSpPr>
        <p:sp>
          <p:nvSpPr>
            <p:cNvPr id="54" name="Freeform 22">
              <a:extLst>
                <a:ext uri="{FF2B5EF4-FFF2-40B4-BE49-F238E27FC236}">
                  <a16:creationId xmlns:a16="http://schemas.microsoft.com/office/drawing/2014/main" id="{F219265B-8220-5945-811E-A8348320377B}"/>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55" name="Group 23">
            <a:extLst>
              <a:ext uri="{FF2B5EF4-FFF2-40B4-BE49-F238E27FC236}">
                <a16:creationId xmlns:a16="http://schemas.microsoft.com/office/drawing/2014/main" id="{B16F7D93-4F67-F3F5-AF12-5F9E95780F42}"/>
              </a:ext>
            </a:extLst>
          </p:cNvPr>
          <p:cNvGrpSpPr/>
          <p:nvPr/>
        </p:nvGrpSpPr>
        <p:grpSpPr>
          <a:xfrm>
            <a:off x="5604381" y="7819527"/>
            <a:ext cx="380203" cy="329258"/>
            <a:chOff x="0" y="0"/>
            <a:chExt cx="3619627" cy="3134614"/>
          </a:xfrm>
        </p:grpSpPr>
        <p:sp>
          <p:nvSpPr>
            <p:cNvPr id="56" name="Freeform 24">
              <a:extLst>
                <a:ext uri="{FF2B5EF4-FFF2-40B4-BE49-F238E27FC236}">
                  <a16:creationId xmlns:a16="http://schemas.microsoft.com/office/drawing/2014/main" id="{33CE1A7D-563D-29DA-4610-5045FF518EC8}"/>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sp>
        <p:nvSpPr>
          <p:cNvPr id="70" name="TextBox 10">
            <a:extLst>
              <a:ext uri="{FF2B5EF4-FFF2-40B4-BE49-F238E27FC236}">
                <a16:creationId xmlns:a16="http://schemas.microsoft.com/office/drawing/2014/main" id="{97DE0F6B-79A4-3185-4945-EA6C77033F5D}"/>
              </a:ext>
            </a:extLst>
          </p:cNvPr>
          <p:cNvSpPr txBox="1"/>
          <p:nvPr/>
        </p:nvSpPr>
        <p:spPr>
          <a:xfrm>
            <a:off x="6226232" y="6136192"/>
            <a:ext cx="4402612" cy="1102866"/>
          </a:xfrm>
          <a:prstGeom prst="rect">
            <a:avLst/>
          </a:prstGeom>
        </p:spPr>
        <p:txBody>
          <a:bodyPr wrap="square" lIns="0" tIns="0" rIns="0" bIns="0" rtlCol="0" anchor="t">
            <a:spAutoFit/>
          </a:bodyPr>
          <a:lstStyle/>
          <a:p>
            <a:pPr>
              <a:lnSpc>
                <a:spcPts val="4320"/>
              </a:lnSpc>
              <a:spcBef>
                <a:spcPct val="0"/>
              </a:spcBef>
            </a:pPr>
            <a:r>
              <a:rPr lang="en-US" sz="3600" dirty="0" err="1">
                <a:solidFill>
                  <a:schemeClr val="tx2">
                    <a:lumMod val="75000"/>
                  </a:schemeClr>
                </a:solidFill>
                <a:latin typeface="Fira Sans Medium"/>
              </a:rPr>
              <a:t>Inpaint</a:t>
            </a:r>
            <a:r>
              <a:rPr lang="en-US" sz="3600" dirty="0">
                <a:solidFill>
                  <a:schemeClr val="tx2">
                    <a:lumMod val="75000"/>
                  </a:schemeClr>
                </a:solidFill>
                <a:latin typeface="Fira Sans Medium"/>
              </a:rPr>
              <a:t> GAN Models</a:t>
            </a:r>
          </a:p>
          <a:p>
            <a:pPr marL="0" lvl="0" indent="0">
              <a:lnSpc>
                <a:spcPts val="4320"/>
              </a:lnSpc>
              <a:spcBef>
                <a:spcPct val="0"/>
              </a:spcBef>
            </a:pPr>
            <a:endParaRPr lang="en-US" sz="3600" dirty="0">
              <a:solidFill>
                <a:schemeClr val="tx2">
                  <a:lumMod val="75000"/>
                </a:schemeClr>
              </a:solidFill>
              <a:latin typeface="Fira Sans Medium"/>
            </a:endParaRPr>
          </a:p>
        </p:txBody>
      </p:sp>
      <p:grpSp>
        <p:nvGrpSpPr>
          <p:cNvPr id="71" name="Group 23">
            <a:extLst>
              <a:ext uri="{FF2B5EF4-FFF2-40B4-BE49-F238E27FC236}">
                <a16:creationId xmlns:a16="http://schemas.microsoft.com/office/drawing/2014/main" id="{B6F2BC55-C3B3-2E2C-CDD9-C81D7D012CD2}"/>
              </a:ext>
            </a:extLst>
          </p:cNvPr>
          <p:cNvGrpSpPr/>
          <p:nvPr/>
        </p:nvGrpSpPr>
        <p:grpSpPr>
          <a:xfrm>
            <a:off x="5593278" y="6258131"/>
            <a:ext cx="380203" cy="329258"/>
            <a:chOff x="0" y="0"/>
            <a:chExt cx="3619627" cy="3134614"/>
          </a:xfrm>
        </p:grpSpPr>
        <p:sp>
          <p:nvSpPr>
            <p:cNvPr id="72" name="Freeform 24">
              <a:extLst>
                <a:ext uri="{FF2B5EF4-FFF2-40B4-BE49-F238E27FC236}">
                  <a16:creationId xmlns:a16="http://schemas.microsoft.com/office/drawing/2014/main" id="{5FC9C492-2FE4-D836-80AD-309A7DAAA742}"/>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sp>
        <p:nvSpPr>
          <p:cNvPr id="3" name="TextBox 10">
            <a:extLst>
              <a:ext uri="{FF2B5EF4-FFF2-40B4-BE49-F238E27FC236}">
                <a16:creationId xmlns:a16="http://schemas.microsoft.com/office/drawing/2014/main" id="{9E4CE458-8A95-B7CB-CC3D-A0F00067AF39}"/>
              </a:ext>
            </a:extLst>
          </p:cNvPr>
          <p:cNvSpPr txBox="1"/>
          <p:nvPr/>
        </p:nvSpPr>
        <p:spPr>
          <a:xfrm>
            <a:off x="11744807" y="3887220"/>
            <a:ext cx="3364925" cy="1102866"/>
          </a:xfrm>
          <a:prstGeom prst="rect">
            <a:avLst/>
          </a:prstGeom>
        </p:spPr>
        <p:txBody>
          <a:bodyPr lIns="0" tIns="0" rIns="0" bIns="0" rtlCol="0" anchor="t">
            <a:spAutoFit/>
          </a:bodyPr>
          <a:lstStyle/>
          <a:p>
            <a:pPr marL="0" lvl="0" indent="0">
              <a:lnSpc>
                <a:spcPts val="4320"/>
              </a:lnSpc>
              <a:spcBef>
                <a:spcPct val="0"/>
              </a:spcBef>
            </a:pPr>
            <a:r>
              <a:rPr lang="en-US" sz="3600" dirty="0">
                <a:solidFill>
                  <a:schemeClr val="tx2">
                    <a:lumMod val="75000"/>
                  </a:schemeClr>
                </a:solidFill>
                <a:latin typeface="Fira Sans Medium"/>
              </a:rPr>
              <a:t>Demo</a:t>
            </a:r>
          </a:p>
          <a:p>
            <a:pPr marL="0" lvl="0" indent="0">
              <a:lnSpc>
                <a:spcPts val="4320"/>
              </a:lnSpc>
              <a:spcBef>
                <a:spcPct val="0"/>
              </a:spcBef>
            </a:pPr>
            <a:endParaRPr lang="en-US" sz="3600" dirty="0">
              <a:solidFill>
                <a:schemeClr val="tx2">
                  <a:lumMod val="75000"/>
                </a:schemeClr>
              </a:solidFill>
              <a:latin typeface="Fira Sans Medium"/>
            </a:endParaRPr>
          </a:p>
        </p:txBody>
      </p:sp>
      <p:grpSp>
        <p:nvGrpSpPr>
          <p:cNvPr id="4" name="Group 23">
            <a:extLst>
              <a:ext uri="{FF2B5EF4-FFF2-40B4-BE49-F238E27FC236}">
                <a16:creationId xmlns:a16="http://schemas.microsoft.com/office/drawing/2014/main" id="{2F66D5E7-84DA-6810-D3DD-39FEA867E9AA}"/>
              </a:ext>
            </a:extLst>
          </p:cNvPr>
          <p:cNvGrpSpPr/>
          <p:nvPr/>
        </p:nvGrpSpPr>
        <p:grpSpPr>
          <a:xfrm>
            <a:off x="11122955" y="3981103"/>
            <a:ext cx="380203" cy="329258"/>
            <a:chOff x="0" y="0"/>
            <a:chExt cx="3619627" cy="3134614"/>
          </a:xfrm>
        </p:grpSpPr>
        <p:sp>
          <p:nvSpPr>
            <p:cNvPr id="5" name="Freeform 24">
              <a:extLst>
                <a:ext uri="{FF2B5EF4-FFF2-40B4-BE49-F238E27FC236}">
                  <a16:creationId xmlns:a16="http://schemas.microsoft.com/office/drawing/2014/main" id="{362895BD-B44A-E454-6669-914D67FCCB1F}"/>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sp>
        <p:nvSpPr>
          <p:cNvPr id="6" name="AutoShape 2">
            <a:extLst>
              <a:ext uri="{FF2B5EF4-FFF2-40B4-BE49-F238E27FC236}">
                <a16:creationId xmlns:a16="http://schemas.microsoft.com/office/drawing/2014/main" id="{A3B42C7E-3E7D-BEC4-54A0-62C3845CAD75}"/>
              </a:ext>
            </a:extLst>
          </p:cNvPr>
          <p:cNvSpPr/>
          <p:nvPr/>
        </p:nvSpPr>
        <p:spPr>
          <a:xfrm>
            <a:off x="11301952" y="3249979"/>
            <a:ext cx="13742" cy="5024720"/>
          </a:xfrm>
          <a:prstGeom prst="line">
            <a:avLst/>
          </a:prstGeom>
          <a:ln w="19050" cap="rnd">
            <a:solidFill>
              <a:srgbClr val="004AAD"/>
            </a:solidFill>
            <a:prstDash val="solid"/>
            <a:headEnd type="none" w="sm" len="sm"/>
            <a:tailEnd type="none" w="sm" len="sm"/>
          </a:ln>
        </p:spPr>
      </p:sp>
      <p:sp>
        <p:nvSpPr>
          <p:cNvPr id="9" name="TextBox 13">
            <a:extLst>
              <a:ext uri="{FF2B5EF4-FFF2-40B4-BE49-F238E27FC236}">
                <a16:creationId xmlns:a16="http://schemas.microsoft.com/office/drawing/2014/main" id="{D17A6E54-DB09-D249-8F60-79D0D2662D0D}"/>
              </a:ext>
            </a:extLst>
          </p:cNvPr>
          <p:cNvSpPr txBox="1"/>
          <p:nvPr/>
        </p:nvSpPr>
        <p:spPr>
          <a:xfrm>
            <a:off x="11636516" y="5450095"/>
            <a:ext cx="3754582" cy="1102866"/>
          </a:xfrm>
          <a:prstGeom prst="rect">
            <a:avLst/>
          </a:prstGeom>
        </p:spPr>
        <p:txBody>
          <a:bodyPr wrap="square" lIns="0" tIns="0" rIns="0" bIns="0" rtlCol="0" anchor="t">
            <a:spAutoFit/>
          </a:bodyPr>
          <a:lstStyle/>
          <a:p>
            <a:pPr>
              <a:lnSpc>
                <a:spcPts val="4320"/>
              </a:lnSpc>
              <a:spcBef>
                <a:spcPct val="0"/>
              </a:spcBef>
            </a:pPr>
            <a:r>
              <a:rPr lang="en-US" sz="3600" dirty="0">
                <a:solidFill>
                  <a:schemeClr val="tx2">
                    <a:lumMod val="75000"/>
                  </a:schemeClr>
                </a:solidFill>
                <a:latin typeface="Fira Sans Medium"/>
              </a:rPr>
              <a:t>Testing plan</a:t>
            </a:r>
          </a:p>
          <a:p>
            <a:pPr marL="0" lvl="0" indent="0">
              <a:lnSpc>
                <a:spcPts val="4320"/>
              </a:lnSpc>
              <a:spcBef>
                <a:spcPct val="0"/>
              </a:spcBef>
            </a:pPr>
            <a:endParaRPr lang="en-US" sz="3600" dirty="0">
              <a:solidFill>
                <a:schemeClr val="tx2">
                  <a:lumMod val="75000"/>
                </a:schemeClr>
              </a:solidFill>
              <a:latin typeface="Fira Sans Medium"/>
            </a:endParaRPr>
          </a:p>
        </p:txBody>
      </p:sp>
      <p:grpSp>
        <p:nvGrpSpPr>
          <p:cNvPr id="11" name="Group 21">
            <a:extLst>
              <a:ext uri="{FF2B5EF4-FFF2-40B4-BE49-F238E27FC236}">
                <a16:creationId xmlns:a16="http://schemas.microsoft.com/office/drawing/2014/main" id="{2654AFB3-DE0F-7D91-F304-B40AC277ADB2}"/>
              </a:ext>
            </a:extLst>
          </p:cNvPr>
          <p:cNvGrpSpPr/>
          <p:nvPr/>
        </p:nvGrpSpPr>
        <p:grpSpPr>
          <a:xfrm>
            <a:off x="11111852" y="5567746"/>
            <a:ext cx="380203" cy="329258"/>
            <a:chOff x="0" y="0"/>
            <a:chExt cx="3619627" cy="3134614"/>
          </a:xfrm>
        </p:grpSpPr>
        <p:sp>
          <p:nvSpPr>
            <p:cNvPr id="12" name="Freeform 22">
              <a:extLst>
                <a:ext uri="{FF2B5EF4-FFF2-40B4-BE49-F238E27FC236}">
                  <a16:creationId xmlns:a16="http://schemas.microsoft.com/office/drawing/2014/main" id="{F6EEC0A4-C630-4CB0-0CBD-67ED533BF1A8}"/>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sp>
        <p:nvSpPr>
          <p:cNvPr id="19" name="TextBox 10">
            <a:extLst>
              <a:ext uri="{FF2B5EF4-FFF2-40B4-BE49-F238E27FC236}">
                <a16:creationId xmlns:a16="http://schemas.microsoft.com/office/drawing/2014/main" id="{F47B43CF-CAEB-9A2B-7928-E4C84F2725BD}"/>
              </a:ext>
            </a:extLst>
          </p:cNvPr>
          <p:cNvSpPr txBox="1"/>
          <p:nvPr/>
        </p:nvSpPr>
        <p:spPr>
          <a:xfrm>
            <a:off x="11744806" y="7171832"/>
            <a:ext cx="4402612" cy="1102866"/>
          </a:xfrm>
          <a:prstGeom prst="rect">
            <a:avLst/>
          </a:prstGeom>
        </p:spPr>
        <p:txBody>
          <a:bodyPr wrap="square" lIns="0" tIns="0" rIns="0" bIns="0" rtlCol="0" anchor="t">
            <a:spAutoFit/>
          </a:bodyPr>
          <a:lstStyle/>
          <a:p>
            <a:pPr>
              <a:lnSpc>
                <a:spcPts val="4320"/>
              </a:lnSpc>
              <a:spcBef>
                <a:spcPct val="0"/>
              </a:spcBef>
            </a:pPr>
            <a:r>
              <a:rPr lang="en-US" sz="3600" dirty="0" err="1">
                <a:solidFill>
                  <a:schemeClr val="tx2">
                    <a:lumMod val="75000"/>
                  </a:schemeClr>
                </a:solidFill>
                <a:latin typeface="Fira Sans Medium"/>
              </a:rPr>
              <a:t>Conclutions</a:t>
            </a:r>
            <a:endParaRPr lang="en-US" sz="3600" dirty="0">
              <a:solidFill>
                <a:schemeClr val="tx2">
                  <a:lumMod val="75000"/>
                </a:schemeClr>
              </a:solidFill>
              <a:latin typeface="Fira Sans Medium"/>
            </a:endParaRPr>
          </a:p>
          <a:p>
            <a:pPr marL="0" lvl="0" indent="0">
              <a:lnSpc>
                <a:spcPts val="4320"/>
              </a:lnSpc>
              <a:spcBef>
                <a:spcPct val="0"/>
              </a:spcBef>
            </a:pPr>
            <a:endParaRPr lang="en-US" sz="3600" dirty="0">
              <a:solidFill>
                <a:schemeClr val="tx2">
                  <a:lumMod val="75000"/>
                </a:schemeClr>
              </a:solidFill>
              <a:latin typeface="Fira Sans Medium"/>
            </a:endParaRPr>
          </a:p>
        </p:txBody>
      </p:sp>
      <p:grpSp>
        <p:nvGrpSpPr>
          <p:cNvPr id="20" name="Group 23">
            <a:extLst>
              <a:ext uri="{FF2B5EF4-FFF2-40B4-BE49-F238E27FC236}">
                <a16:creationId xmlns:a16="http://schemas.microsoft.com/office/drawing/2014/main" id="{0C837681-9733-D6BC-4C02-6812541B6EA8}"/>
              </a:ext>
            </a:extLst>
          </p:cNvPr>
          <p:cNvGrpSpPr/>
          <p:nvPr/>
        </p:nvGrpSpPr>
        <p:grpSpPr>
          <a:xfrm>
            <a:off x="11136204" y="7239058"/>
            <a:ext cx="380203" cy="329258"/>
            <a:chOff x="0" y="0"/>
            <a:chExt cx="3619627" cy="3134614"/>
          </a:xfrm>
        </p:grpSpPr>
        <p:sp>
          <p:nvSpPr>
            <p:cNvPr id="31" name="Freeform 24">
              <a:extLst>
                <a:ext uri="{FF2B5EF4-FFF2-40B4-BE49-F238E27FC236}">
                  <a16:creationId xmlns:a16="http://schemas.microsoft.com/office/drawing/2014/main" id="{BC8805E9-90AC-5E96-BC7A-2F4255D4DC0A}"/>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sp>
        <p:nvSpPr>
          <p:cNvPr id="34" name="TextBox 33">
            <a:extLst>
              <a:ext uri="{FF2B5EF4-FFF2-40B4-BE49-F238E27FC236}">
                <a16:creationId xmlns:a16="http://schemas.microsoft.com/office/drawing/2014/main" id="{EE221416-2DCB-BC07-69E1-509F633BFB2D}"/>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a:t>
            </a:r>
            <a:endParaRPr lang="he-IL" sz="3600" dirty="0"/>
          </a:p>
        </p:txBody>
      </p:sp>
    </p:spTree>
    <p:extLst>
      <p:ext uri="{BB962C8B-B14F-4D97-AF65-F5344CB8AC3E}">
        <p14:creationId xmlns:p14="http://schemas.microsoft.com/office/powerpoint/2010/main" val="423665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670698" y="6731174"/>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rot="-10800000">
            <a:off x="13138566" y="5903212"/>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8" name="Group 8"/>
          <p:cNvGrpSpPr/>
          <p:nvPr/>
        </p:nvGrpSpPr>
        <p:grpSpPr>
          <a:xfrm rot="-10800000">
            <a:off x="11971583" y="9304610"/>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10" name="TextBox 10"/>
          <p:cNvSpPr txBox="1"/>
          <p:nvPr/>
        </p:nvSpPr>
        <p:spPr>
          <a:xfrm>
            <a:off x="709930" y="1028700"/>
            <a:ext cx="15690276" cy="2577885"/>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Fira Sans Medium"/>
              </a:rPr>
              <a:t>InpaintGAN</a:t>
            </a:r>
            <a:r>
              <a:rPr lang="en-US" sz="8499" spc="-84" dirty="0">
                <a:solidFill>
                  <a:srgbClr val="000000"/>
                </a:solidFill>
                <a:latin typeface="Fira Sans Medium"/>
              </a:rPr>
              <a:t> – Multi-scale Edge </a:t>
            </a:r>
          </a:p>
          <a:p>
            <a:pPr>
              <a:lnSpc>
                <a:spcPts val="10199"/>
              </a:lnSpc>
              <a:spcBef>
                <a:spcPct val="0"/>
              </a:spcBef>
            </a:pPr>
            <a:r>
              <a:rPr lang="en-US" sz="8499" spc="-84" dirty="0">
                <a:solidFill>
                  <a:srgbClr val="000000"/>
                </a:solidFill>
                <a:latin typeface="Fira Sans Medium"/>
              </a:rPr>
              <a:t>                    Completion - Results</a:t>
            </a:r>
          </a:p>
        </p:txBody>
      </p:sp>
      <p:sp>
        <p:nvSpPr>
          <p:cNvPr id="11" name="TextBox 11"/>
          <p:cNvSpPr txBox="1"/>
          <p:nvPr/>
        </p:nvSpPr>
        <p:spPr>
          <a:xfrm>
            <a:off x="1124570" y="3555477"/>
            <a:ext cx="16038859" cy="1384995"/>
          </a:xfrm>
          <a:prstGeom prst="rect">
            <a:avLst/>
          </a:prstGeom>
        </p:spPr>
        <p:txBody>
          <a:bodyPr wrap="square" lIns="0" tIns="0" rIns="0" bIns="0" rtlCol="0" anchor="t">
            <a:spAutoFit/>
          </a:bodyPr>
          <a:lstStyle/>
          <a:p>
            <a:pPr marL="561337" lvl="1" indent="-280669">
              <a:lnSpc>
                <a:spcPts val="3639"/>
              </a:lnSpc>
              <a:spcBef>
                <a:spcPts val="1200"/>
              </a:spcBef>
              <a:buFont typeface="Arial"/>
              <a:buChar char="•"/>
            </a:pPr>
            <a:r>
              <a:rPr lang="en-US" sz="3200" dirty="0">
                <a:solidFill>
                  <a:srgbClr val="000000"/>
                </a:solidFill>
                <a:latin typeface="Fira Sans Light"/>
              </a:rPr>
              <a:t>The findings indicate that this model outperformed the recent models. However, it was not possible to train the model beyond 10% of the specified number of iterations mentioned in </a:t>
            </a:r>
            <a:r>
              <a:rPr lang="en-US" sz="3200" dirty="0" err="1">
                <a:solidFill>
                  <a:srgbClr val="000000"/>
                </a:solidFill>
                <a:latin typeface="Fira Sans Light"/>
              </a:rPr>
              <a:t>EdgeConnect</a:t>
            </a:r>
            <a:r>
              <a:rPr lang="en-US" sz="3200" dirty="0">
                <a:solidFill>
                  <a:srgbClr val="000000"/>
                </a:solidFill>
                <a:latin typeface="Fira Sans Light"/>
              </a:rPr>
              <a:t>.</a:t>
            </a:r>
          </a:p>
        </p:txBody>
      </p:sp>
      <p:pic>
        <p:nvPicPr>
          <p:cNvPr id="12" name="Picture 4" descr="A picture containing text, diagram, plot, line&#10;&#10;Description automatically generated">
            <a:extLst>
              <a:ext uri="{FF2B5EF4-FFF2-40B4-BE49-F238E27FC236}">
                <a16:creationId xmlns:a16="http://schemas.microsoft.com/office/drawing/2014/main" id="{5142AB26-3AA8-42CD-49B8-9F40AC58B3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60" y="5617800"/>
            <a:ext cx="6229203" cy="4669200"/>
          </a:xfrm>
          <a:prstGeom prst="rect">
            <a:avLst/>
          </a:prstGeom>
          <a:noFill/>
          <a:ln>
            <a:noFill/>
          </a:ln>
        </p:spPr>
      </p:pic>
      <p:pic>
        <p:nvPicPr>
          <p:cNvPr id="13" name="Picture 5" descr="A picture containing text, diagram, plot, line&#10;&#10;Description automatically generated">
            <a:extLst>
              <a:ext uri="{FF2B5EF4-FFF2-40B4-BE49-F238E27FC236}">
                <a16:creationId xmlns:a16="http://schemas.microsoft.com/office/drawing/2014/main" id="{79E4E069-BED0-A6C9-114D-E0081D7F7B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04058" y="5617800"/>
            <a:ext cx="6229203" cy="4669200"/>
          </a:xfrm>
          <a:prstGeom prst="rect">
            <a:avLst/>
          </a:prstGeom>
          <a:noFill/>
          <a:ln>
            <a:noFill/>
          </a:ln>
        </p:spPr>
      </p:pic>
      <p:pic>
        <p:nvPicPr>
          <p:cNvPr id="15" name="Picture 6" descr="A picture containing text, diagram, line, plot&#10;&#10;Description automatically generated">
            <a:extLst>
              <a:ext uri="{FF2B5EF4-FFF2-40B4-BE49-F238E27FC236}">
                <a16:creationId xmlns:a16="http://schemas.microsoft.com/office/drawing/2014/main" id="{F13BAE20-E295-4CC1-2967-64E276D6B1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74855" y="5617800"/>
            <a:ext cx="6229203" cy="4669200"/>
          </a:xfrm>
          <a:prstGeom prst="rect">
            <a:avLst/>
          </a:prstGeom>
          <a:noFill/>
          <a:ln>
            <a:noFill/>
          </a:ln>
        </p:spPr>
      </p:pic>
      <p:grpSp>
        <p:nvGrpSpPr>
          <p:cNvPr id="6" name="Group 6"/>
          <p:cNvGrpSpPr/>
          <p:nvPr/>
        </p:nvGrpSpPr>
        <p:grpSpPr>
          <a:xfrm rot="-10800000">
            <a:off x="16667159" y="4411989"/>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14" name="TextBox 13">
            <a:extLst>
              <a:ext uri="{FF2B5EF4-FFF2-40B4-BE49-F238E27FC236}">
                <a16:creationId xmlns:a16="http://schemas.microsoft.com/office/drawing/2014/main" id="{767DCCE4-1DF9-EB4B-0396-B981FB406BBE}"/>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20</a:t>
            </a:r>
            <a:endParaRPr lang="he-IL" sz="3600" dirty="0"/>
          </a:p>
        </p:txBody>
      </p:sp>
    </p:spTree>
    <p:extLst>
      <p:ext uri="{BB962C8B-B14F-4D97-AF65-F5344CB8AC3E}">
        <p14:creationId xmlns:p14="http://schemas.microsoft.com/office/powerpoint/2010/main" val="317842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927371" y="749511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rot="-10800000">
            <a:off x="15837916" y="2503046"/>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6" name="Group 6"/>
          <p:cNvGrpSpPr/>
          <p:nvPr/>
        </p:nvGrpSpPr>
        <p:grpSpPr>
          <a:xfrm rot="-10800000">
            <a:off x="16348067" y="4969086"/>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8" name="Group 8"/>
          <p:cNvGrpSpPr/>
          <p:nvPr/>
        </p:nvGrpSpPr>
        <p:grpSpPr>
          <a:xfrm rot="-10800000">
            <a:off x="-979266" y="8358125"/>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10" name="TextBox 10"/>
          <p:cNvSpPr txBox="1"/>
          <p:nvPr/>
        </p:nvSpPr>
        <p:spPr>
          <a:xfrm>
            <a:off x="709930" y="1028700"/>
            <a:ext cx="15690276" cy="2577885"/>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Fira Sans Medium"/>
              </a:rPr>
              <a:t>InpaintGAN</a:t>
            </a:r>
            <a:r>
              <a:rPr lang="en-US" sz="8499" spc="-84" dirty="0">
                <a:solidFill>
                  <a:srgbClr val="000000"/>
                </a:solidFill>
                <a:latin typeface="Fira Sans Medium"/>
              </a:rPr>
              <a:t> – Multi-scale Edge </a:t>
            </a:r>
          </a:p>
          <a:p>
            <a:pPr>
              <a:lnSpc>
                <a:spcPts val="10199"/>
              </a:lnSpc>
              <a:spcBef>
                <a:spcPct val="0"/>
              </a:spcBef>
            </a:pPr>
            <a:r>
              <a:rPr lang="en-US" sz="8499" spc="-84" dirty="0">
                <a:solidFill>
                  <a:srgbClr val="000000"/>
                </a:solidFill>
                <a:latin typeface="Fira Sans Medium"/>
              </a:rPr>
              <a:t>                    Completion - Results</a:t>
            </a:r>
          </a:p>
        </p:txBody>
      </p:sp>
      <p:pic>
        <p:nvPicPr>
          <p:cNvPr id="12" name="תמונה 11">
            <a:extLst>
              <a:ext uri="{FF2B5EF4-FFF2-40B4-BE49-F238E27FC236}">
                <a16:creationId xmlns:a16="http://schemas.microsoft.com/office/drawing/2014/main" id="{A606F586-C8F1-865D-A66C-6CF1BEEAC6FA}"/>
              </a:ext>
            </a:extLst>
          </p:cNvPr>
          <p:cNvPicPr>
            <a:picLocks noChangeAspect="1"/>
          </p:cNvPicPr>
          <p:nvPr/>
        </p:nvPicPr>
        <p:blipFill>
          <a:blip r:embed="rId3"/>
          <a:stretch>
            <a:fillRect/>
          </a:stretch>
        </p:blipFill>
        <p:spPr>
          <a:xfrm>
            <a:off x="2711411" y="3515186"/>
            <a:ext cx="11954926" cy="6022954"/>
          </a:xfrm>
          <a:prstGeom prst="rect">
            <a:avLst/>
          </a:prstGeom>
        </p:spPr>
      </p:pic>
      <p:sp>
        <p:nvSpPr>
          <p:cNvPr id="11" name="TextBox 10">
            <a:extLst>
              <a:ext uri="{FF2B5EF4-FFF2-40B4-BE49-F238E27FC236}">
                <a16:creationId xmlns:a16="http://schemas.microsoft.com/office/drawing/2014/main" id="{45EA5F2F-E243-1160-5AC8-9AFCF5E02146}"/>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21</a:t>
            </a:r>
            <a:endParaRPr lang="he-IL" sz="3600" dirty="0"/>
          </a:p>
        </p:txBody>
      </p:sp>
    </p:spTree>
    <p:extLst>
      <p:ext uri="{BB962C8B-B14F-4D97-AF65-F5344CB8AC3E}">
        <p14:creationId xmlns:p14="http://schemas.microsoft.com/office/powerpoint/2010/main" val="865792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9" name="Group 9"/>
          <p:cNvGrpSpPr/>
          <p:nvPr/>
        </p:nvGrpSpPr>
        <p:grpSpPr>
          <a:xfrm>
            <a:off x="1906991" y="9280372"/>
            <a:ext cx="2977778" cy="257877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11" name="Group 11"/>
          <p:cNvGrpSpPr/>
          <p:nvPr/>
        </p:nvGrpSpPr>
        <p:grpSpPr>
          <a:xfrm>
            <a:off x="-1232030" y="6457228"/>
            <a:ext cx="4201515" cy="3638531"/>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13" name="Group 13"/>
          <p:cNvGrpSpPr/>
          <p:nvPr/>
        </p:nvGrpSpPr>
        <p:grpSpPr>
          <a:xfrm>
            <a:off x="-1648181" y="5636358"/>
            <a:ext cx="2481390" cy="2148895"/>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16" name="TextBox 9">
            <a:extLst>
              <a:ext uri="{FF2B5EF4-FFF2-40B4-BE49-F238E27FC236}">
                <a16:creationId xmlns:a16="http://schemas.microsoft.com/office/drawing/2014/main" id="{8907AFD1-91F2-0696-4107-2B47BF8A3C66}"/>
              </a:ext>
            </a:extLst>
          </p:cNvPr>
          <p:cNvSpPr txBox="1"/>
          <p:nvPr/>
        </p:nvSpPr>
        <p:spPr>
          <a:xfrm>
            <a:off x="228600" y="1450093"/>
            <a:ext cx="16832904" cy="1269835"/>
          </a:xfrm>
          <a:prstGeom prst="rect">
            <a:avLst/>
          </a:prstGeom>
        </p:spPr>
        <p:txBody>
          <a:bodyPr lIns="0" tIns="0" rIns="0" bIns="0" rtlCol="0" anchor="t">
            <a:spAutoFit/>
          </a:bodyPr>
          <a:lstStyle/>
          <a:p>
            <a:pPr>
              <a:lnSpc>
                <a:spcPts val="10199"/>
              </a:lnSpc>
              <a:spcBef>
                <a:spcPct val="0"/>
              </a:spcBef>
            </a:pPr>
            <a:r>
              <a:rPr lang="en-US" sz="8499" spc="-84">
                <a:solidFill>
                  <a:srgbClr val="000000"/>
                </a:solidFill>
                <a:latin typeface="Fira Sans Medium"/>
              </a:rPr>
              <a:t>Performance evaluation metrics</a:t>
            </a:r>
          </a:p>
        </p:txBody>
      </p:sp>
      <p:sp>
        <p:nvSpPr>
          <p:cNvPr id="18" name="מציין מיקום תוכן 4">
            <a:extLst>
              <a:ext uri="{FF2B5EF4-FFF2-40B4-BE49-F238E27FC236}">
                <a16:creationId xmlns:a16="http://schemas.microsoft.com/office/drawing/2014/main" id="{BCF89ADC-7F10-8CEA-40B3-8A3B18482365}"/>
              </a:ext>
            </a:extLst>
          </p:cNvPr>
          <p:cNvSpPr txBox="1">
            <a:spLocks/>
          </p:cNvSpPr>
          <p:nvPr/>
        </p:nvSpPr>
        <p:spPr>
          <a:xfrm>
            <a:off x="2581121" y="4686225"/>
            <a:ext cx="8219744"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a:solidFill>
                  <a:srgbClr val="000000"/>
                </a:solidFill>
                <a:latin typeface="Fira Sans Light"/>
              </a:rPr>
              <a:t>Precision focuses on the accuracy of the positive predictions made by the model.</a:t>
            </a:r>
          </a:p>
          <a:p>
            <a:pPr>
              <a:spcBef>
                <a:spcPts val="1200"/>
              </a:spcBef>
            </a:pPr>
            <a:r>
              <a:rPr lang="en-US">
                <a:solidFill>
                  <a:srgbClr val="000000"/>
                </a:solidFill>
                <a:latin typeface="Fira Sans Light"/>
              </a:rPr>
              <a:t>Precision indicates the proportion of true positive predictions out of all positive predictions made by the model.</a:t>
            </a:r>
          </a:p>
          <a:p>
            <a:pPr>
              <a:spcBef>
                <a:spcPts val="1200"/>
              </a:spcBef>
            </a:pPr>
            <a:r>
              <a:rPr lang="en-US">
                <a:solidFill>
                  <a:srgbClr val="000000"/>
                </a:solidFill>
                <a:latin typeface="Fira Sans Light"/>
              </a:rPr>
              <a:t>A high precision indicates a low rate of false positives.</a:t>
            </a:r>
          </a:p>
        </p:txBody>
      </p:sp>
      <p:graphicFrame>
        <p:nvGraphicFramePr>
          <p:cNvPr id="21" name="טבלה 7">
            <a:extLst>
              <a:ext uri="{FF2B5EF4-FFF2-40B4-BE49-F238E27FC236}">
                <a16:creationId xmlns:a16="http://schemas.microsoft.com/office/drawing/2014/main" id="{9BE281A1-300A-F3F9-02BE-25E6AD06EBDE}"/>
              </a:ext>
            </a:extLst>
          </p:cNvPr>
          <p:cNvGraphicFramePr>
            <a:graphicFrameLocks noGrp="1"/>
          </p:cNvGraphicFramePr>
          <p:nvPr/>
        </p:nvGraphicFramePr>
        <p:xfrm>
          <a:off x="11070553" y="4862030"/>
          <a:ext cx="5728559" cy="4602472"/>
        </p:xfrm>
        <a:graphic>
          <a:graphicData uri="http://schemas.openxmlformats.org/drawingml/2006/table">
            <a:tbl>
              <a:tblPr rtl="1" firstRow="1" bandRow="1">
                <a:tableStyleId>{5940675A-B579-460E-94D1-54222C63F5DA}</a:tableStyleId>
              </a:tblPr>
              <a:tblGrid>
                <a:gridCol w="2385200">
                  <a:extLst>
                    <a:ext uri="{9D8B030D-6E8A-4147-A177-3AD203B41FA5}">
                      <a16:colId xmlns:a16="http://schemas.microsoft.com/office/drawing/2014/main" val="33554246"/>
                    </a:ext>
                  </a:extLst>
                </a:gridCol>
                <a:gridCol w="2341405">
                  <a:extLst>
                    <a:ext uri="{9D8B030D-6E8A-4147-A177-3AD203B41FA5}">
                      <a16:colId xmlns:a16="http://schemas.microsoft.com/office/drawing/2014/main" val="1664281016"/>
                    </a:ext>
                  </a:extLst>
                </a:gridCol>
                <a:gridCol w="598994">
                  <a:extLst>
                    <a:ext uri="{9D8B030D-6E8A-4147-A177-3AD203B41FA5}">
                      <a16:colId xmlns:a16="http://schemas.microsoft.com/office/drawing/2014/main" val="2364029825"/>
                    </a:ext>
                  </a:extLst>
                </a:gridCol>
                <a:gridCol w="402960">
                  <a:extLst>
                    <a:ext uri="{9D8B030D-6E8A-4147-A177-3AD203B41FA5}">
                      <a16:colId xmlns:a16="http://schemas.microsoft.com/office/drawing/2014/main" val="2439592562"/>
                    </a:ext>
                  </a:extLst>
                </a:gridCol>
              </a:tblGrid>
              <a:tr h="516254">
                <a:tc gridSpan="2">
                  <a:txBody>
                    <a:bodyPr/>
                    <a:lstStyle/>
                    <a:p>
                      <a:pPr algn="ctr" rtl="0"/>
                      <a:r>
                        <a:rPr lang="en-US" sz="2400" b="1"/>
                        <a:t>ACTUAL VALUES</a:t>
                      </a:r>
                      <a:endParaRPr lang="he-IL" sz="2400"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rtl="1"/>
                      <a:endParaRPr lang="he-IL"/>
                    </a:p>
                  </a:txBody>
                  <a:tcPr/>
                </a:tc>
                <a:tc>
                  <a:txBody>
                    <a:bodyPr/>
                    <a:lstStyle/>
                    <a:p>
                      <a:pPr algn="ctr" rtl="0"/>
                      <a:endParaRPr lang="he-IL" sz="2400" b="1"/>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0"/>
                      <a:endParaRPr lang="he-IL" sz="2400" b="1"/>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03471729"/>
                  </a:ext>
                </a:extLst>
              </a:tr>
              <a:tr h="516254">
                <a:tc>
                  <a:txBody>
                    <a:bodyPr/>
                    <a:lstStyle/>
                    <a:p>
                      <a:pPr algn="ctr" rtl="0"/>
                      <a:r>
                        <a:rPr lang="en-US" sz="2400" b="1"/>
                        <a:t>Negative (N)</a:t>
                      </a:r>
                      <a:endParaRPr lang="he-IL" sz="2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en-US" sz="2400" b="1"/>
                        <a:t>Positive (P)</a:t>
                      </a:r>
                      <a:endParaRPr lang="he-IL" sz="2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endParaRPr lang="he-IL" sz="2400" b="1"/>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a:endParaRPr lang="he-IL" sz="2400" b="1"/>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770973"/>
                  </a:ext>
                </a:extLst>
              </a:tr>
              <a:tr h="1726189">
                <a:tc>
                  <a:txBody>
                    <a:bodyPr/>
                    <a:lstStyle/>
                    <a:p>
                      <a:pPr algn="ctr" rtl="0"/>
                      <a:r>
                        <a:rPr lang="en-US" sz="2400" b="1">
                          <a:solidFill>
                            <a:srgbClr val="00B0F0"/>
                          </a:solidFill>
                        </a:rPr>
                        <a:t>False Positive (FP)</a:t>
                      </a:r>
                    </a:p>
                  </a:txBody>
                  <a:tcPr anchor="ctr">
                    <a:lnT w="12700" cap="flat" cmpd="sng" algn="ctr">
                      <a:solidFill>
                        <a:schemeClr val="tx1"/>
                      </a:solidFill>
                      <a:prstDash val="solid"/>
                      <a:round/>
                      <a:headEnd type="none" w="med" len="med"/>
                      <a:tailEnd type="none" w="med" len="med"/>
                    </a:lnT>
                    <a:noFill/>
                  </a:tcPr>
                </a:tc>
                <a:tc>
                  <a:txBody>
                    <a:bodyPr/>
                    <a:lstStyle/>
                    <a:p>
                      <a:pPr algn="ctr" rtl="0"/>
                      <a:r>
                        <a:rPr lang="en-US" sz="2400" b="1">
                          <a:solidFill>
                            <a:srgbClr val="00B0F0"/>
                          </a:solidFill>
                        </a:rPr>
                        <a:t>True Positive (TP)</a:t>
                      </a:r>
                      <a:endParaRPr lang="he-IL" sz="2400" b="1">
                        <a:solidFill>
                          <a:srgbClr val="00B0F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rtl="0"/>
                      <a:r>
                        <a:rPr lang="en-US" sz="2400" b="1"/>
                        <a:t>Positive (P)</a:t>
                      </a:r>
                      <a:endParaRPr lang="he-IL" sz="2400" b="1"/>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t>PREDICTED VALUES</a:t>
                      </a:r>
                      <a:endParaRPr lang="he-IL" sz="2400" b="1"/>
                    </a:p>
                  </a:txBody>
                  <a:tcPr vert="vert2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687536"/>
                  </a:ext>
                </a:extLst>
              </a:tr>
              <a:tr h="1843775">
                <a:tc>
                  <a:txBody>
                    <a:bodyPr/>
                    <a:lstStyle/>
                    <a:p>
                      <a:pPr algn="ctr" rtl="0"/>
                      <a:r>
                        <a:rPr lang="en-US" sz="2400" b="1">
                          <a:solidFill>
                            <a:schemeClr val="tx1"/>
                          </a:solidFill>
                        </a:rPr>
                        <a:t>True Negative (TN)</a:t>
                      </a:r>
                      <a:endParaRPr lang="he-IL" sz="2400" b="1">
                        <a:solidFill>
                          <a:schemeClr val="tx1"/>
                        </a:solidFill>
                      </a:endParaRPr>
                    </a:p>
                  </a:txBody>
                  <a:tcPr anchor="ctr">
                    <a:noFill/>
                  </a:tcPr>
                </a:tc>
                <a:tc>
                  <a:txBody>
                    <a:bodyPr/>
                    <a:lstStyle/>
                    <a:p>
                      <a:pPr algn="ctr" rtl="0"/>
                      <a:r>
                        <a:rPr lang="en-US" sz="2400" b="1">
                          <a:solidFill>
                            <a:schemeClr val="tx1"/>
                          </a:solidFill>
                        </a:rPr>
                        <a:t>False Negative (FN)</a:t>
                      </a:r>
                      <a:endParaRPr lang="he-IL" sz="2400" b="1">
                        <a:solidFill>
                          <a:schemeClr val="tx1"/>
                        </a:solidFill>
                      </a:endParaRPr>
                    </a:p>
                  </a:txBody>
                  <a:tcPr anchor="ctr">
                    <a:lnR w="12700" cap="flat" cmpd="sng" algn="ctr">
                      <a:solidFill>
                        <a:schemeClr val="tx1"/>
                      </a:solidFill>
                      <a:prstDash val="solid"/>
                      <a:round/>
                      <a:headEnd type="none" w="med" len="med"/>
                      <a:tailEnd type="none" w="med" len="med"/>
                    </a:lnR>
                    <a:noFill/>
                  </a:tcPr>
                </a:tc>
                <a:tc>
                  <a:txBody>
                    <a:bodyPr/>
                    <a:lstStyle/>
                    <a:p>
                      <a:pPr algn="ctr" rtl="0"/>
                      <a:r>
                        <a:rPr lang="en-US" sz="2400" b="1"/>
                        <a:t>Negative (N)</a:t>
                      </a:r>
                      <a:endParaRPr lang="he-IL" sz="2400" b="1"/>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ctr" rtl="1"/>
                      <a:endParaRPr lang="he-IL"/>
                    </a:p>
                  </a:txBody>
                  <a:tcPr/>
                </a:tc>
                <a:extLst>
                  <a:ext uri="{0D108BD9-81ED-4DB2-BD59-A6C34878D82A}">
                    <a16:rowId xmlns:a16="http://schemas.microsoft.com/office/drawing/2014/main" val="2707296299"/>
                  </a:ext>
                </a:extLst>
              </a:tr>
            </a:tbl>
          </a:graphicData>
        </a:graphic>
      </p:graphicFrame>
      <p:sp>
        <p:nvSpPr>
          <p:cNvPr id="20" name="מלבן: פינות מעוגלות 19">
            <a:extLst>
              <a:ext uri="{FF2B5EF4-FFF2-40B4-BE49-F238E27FC236}">
                <a16:creationId xmlns:a16="http://schemas.microsoft.com/office/drawing/2014/main" id="{7578730F-2572-7D6D-2ECD-73FB6DD6F858}"/>
              </a:ext>
            </a:extLst>
          </p:cNvPr>
          <p:cNvSpPr/>
          <p:nvPr/>
        </p:nvSpPr>
        <p:spPr>
          <a:xfrm>
            <a:off x="12268201" y="6057900"/>
            <a:ext cx="4343400" cy="1366679"/>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2" name="מציין מיקום תוכן 4">
                <a:extLst>
                  <a:ext uri="{FF2B5EF4-FFF2-40B4-BE49-F238E27FC236}">
                    <a16:creationId xmlns:a16="http://schemas.microsoft.com/office/drawing/2014/main" id="{86F522DD-05DC-B604-DE6A-BF74B9D3C855}"/>
                  </a:ext>
                </a:extLst>
              </p:cNvPr>
              <p:cNvSpPr txBox="1">
                <a:spLocks/>
              </p:cNvSpPr>
              <p:nvPr/>
            </p:nvSpPr>
            <p:spPr>
              <a:xfrm>
                <a:off x="4535180" y="3206396"/>
                <a:ext cx="8219744" cy="126983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𝑃𝑟𝑒𝑐𝑖𝑠𝑖𝑜𝑛</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𝐹𝑃</m:t>
                          </m:r>
                        </m:den>
                      </m:f>
                    </m:oMath>
                  </m:oMathPara>
                </a14:m>
                <a:endParaRPr/>
              </a:p>
            </p:txBody>
          </p:sp>
        </mc:Choice>
        <mc:Fallback xmlns="">
          <p:sp>
            <p:nvSpPr>
              <p:cNvPr id="22" name="מציין מיקום תוכן 4">
                <a:extLst>
                  <a:ext uri="{FF2B5EF4-FFF2-40B4-BE49-F238E27FC236}">
                    <a16:creationId xmlns:a16="http://schemas.microsoft.com/office/drawing/2014/main" id="{86F522DD-05DC-B604-DE6A-BF74B9D3C855}"/>
                  </a:ext>
                </a:extLst>
              </p:cNvPr>
              <p:cNvSpPr txBox="1">
                <a:spLocks noRot="1" noChangeAspect="1" noMove="1" noResize="1" noEditPoints="1" noAdjustHandles="1" noChangeArrowheads="1" noChangeShapeType="1" noTextEdit="1"/>
              </p:cNvSpPr>
              <p:nvPr/>
            </p:nvSpPr>
            <p:spPr>
              <a:xfrm>
                <a:off x="4535180" y="3206396"/>
                <a:ext cx="8219744" cy="1269835"/>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C9E556E-C9C0-819A-1FC8-A1191CBE063C}"/>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22</a:t>
            </a:r>
            <a:endParaRPr lang="he-IL" sz="3600" dirty="0"/>
          </a:p>
        </p:txBody>
      </p:sp>
    </p:spTree>
    <p:extLst>
      <p:ext uri="{BB962C8B-B14F-4D97-AF65-F5344CB8AC3E}">
        <p14:creationId xmlns:p14="http://schemas.microsoft.com/office/powerpoint/2010/main" val="2451604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9" name="Group 9"/>
          <p:cNvGrpSpPr/>
          <p:nvPr/>
        </p:nvGrpSpPr>
        <p:grpSpPr>
          <a:xfrm>
            <a:off x="1906991" y="9280372"/>
            <a:ext cx="2977778" cy="257877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11" name="Group 11"/>
          <p:cNvGrpSpPr/>
          <p:nvPr/>
        </p:nvGrpSpPr>
        <p:grpSpPr>
          <a:xfrm>
            <a:off x="-1232030" y="6457228"/>
            <a:ext cx="4201515" cy="3638531"/>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13" name="Group 13"/>
          <p:cNvGrpSpPr/>
          <p:nvPr/>
        </p:nvGrpSpPr>
        <p:grpSpPr>
          <a:xfrm>
            <a:off x="-1648181" y="5636358"/>
            <a:ext cx="2481390" cy="2148895"/>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16" name="TextBox 9">
            <a:extLst>
              <a:ext uri="{FF2B5EF4-FFF2-40B4-BE49-F238E27FC236}">
                <a16:creationId xmlns:a16="http://schemas.microsoft.com/office/drawing/2014/main" id="{8907AFD1-91F2-0696-4107-2B47BF8A3C66}"/>
              </a:ext>
            </a:extLst>
          </p:cNvPr>
          <p:cNvSpPr txBox="1"/>
          <p:nvPr/>
        </p:nvSpPr>
        <p:spPr>
          <a:xfrm>
            <a:off x="228600" y="1450093"/>
            <a:ext cx="16832904" cy="126983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Performance evaluation metrics</a:t>
            </a:r>
          </a:p>
        </p:txBody>
      </p:sp>
      <p:sp>
        <p:nvSpPr>
          <p:cNvPr id="18" name="מציין מיקום תוכן 4">
            <a:extLst>
              <a:ext uri="{FF2B5EF4-FFF2-40B4-BE49-F238E27FC236}">
                <a16:creationId xmlns:a16="http://schemas.microsoft.com/office/drawing/2014/main" id="{BCF89ADC-7F10-8CEA-40B3-8A3B18482365}"/>
              </a:ext>
            </a:extLst>
          </p:cNvPr>
          <p:cNvSpPr txBox="1">
            <a:spLocks/>
          </p:cNvSpPr>
          <p:nvPr/>
        </p:nvSpPr>
        <p:spPr>
          <a:xfrm>
            <a:off x="2571653" y="4693845"/>
            <a:ext cx="8489432" cy="435133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dirty="0">
                <a:solidFill>
                  <a:srgbClr val="000000"/>
                </a:solidFill>
                <a:latin typeface="Fira Sans Light"/>
              </a:rPr>
              <a:t>A measure of actual observations which are predicted correctly.</a:t>
            </a:r>
          </a:p>
          <a:p>
            <a:pPr>
              <a:spcBef>
                <a:spcPts val="1200"/>
              </a:spcBef>
            </a:pPr>
            <a:r>
              <a:rPr lang="en-US" dirty="0">
                <a:solidFill>
                  <a:srgbClr val="000000"/>
                </a:solidFill>
                <a:latin typeface="Fira Sans Light"/>
              </a:rPr>
              <a:t>Recall represents the proportion of true positive predictions out of all actual positive instances.</a:t>
            </a:r>
          </a:p>
          <a:p>
            <a:pPr>
              <a:spcBef>
                <a:spcPts val="1200"/>
              </a:spcBef>
            </a:pPr>
            <a:r>
              <a:rPr lang="en-US" dirty="0">
                <a:solidFill>
                  <a:srgbClr val="000000"/>
                </a:solidFill>
                <a:latin typeface="Fira Sans Light"/>
              </a:rPr>
              <a:t>The Recall should be as high as possible.</a:t>
            </a:r>
          </a:p>
        </p:txBody>
      </p:sp>
      <p:graphicFrame>
        <p:nvGraphicFramePr>
          <p:cNvPr id="21" name="טבלה 7">
            <a:extLst>
              <a:ext uri="{FF2B5EF4-FFF2-40B4-BE49-F238E27FC236}">
                <a16:creationId xmlns:a16="http://schemas.microsoft.com/office/drawing/2014/main" id="{9BE281A1-300A-F3F9-02BE-25E6AD06EBDE}"/>
              </a:ext>
            </a:extLst>
          </p:cNvPr>
          <p:cNvGraphicFramePr>
            <a:graphicFrameLocks noGrp="1"/>
          </p:cNvGraphicFramePr>
          <p:nvPr/>
        </p:nvGraphicFramePr>
        <p:xfrm>
          <a:off x="11070553" y="4862030"/>
          <a:ext cx="5728559" cy="4602472"/>
        </p:xfrm>
        <a:graphic>
          <a:graphicData uri="http://schemas.openxmlformats.org/drawingml/2006/table">
            <a:tbl>
              <a:tblPr rtl="1" firstRow="1" bandRow="1">
                <a:tableStyleId>{5940675A-B579-460E-94D1-54222C63F5DA}</a:tableStyleId>
              </a:tblPr>
              <a:tblGrid>
                <a:gridCol w="2385200">
                  <a:extLst>
                    <a:ext uri="{9D8B030D-6E8A-4147-A177-3AD203B41FA5}">
                      <a16:colId xmlns:a16="http://schemas.microsoft.com/office/drawing/2014/main" val="33554246"/>
                    </a:ext>
                  </a:extLst>
                </a:gridCol>
                <a:gridCol w="2341405">
                  <a:extLst>
                    <a:ext uri="{9D8B030D-6E8A-4147-A177-3AD203B41FA5}">
                      <a16:colId xmlns:a16="http://schemas.microsoft.com/office/drawing/2014/main" val="1664281016"/>
                    </a:ext>
                  </a:extLst>
                </a:gridCol>
                <a:gridCol w="598994">
                  <a:extLst>
                    <a:ext uri="{9D8B030D-6E8A-4147-A177-3AD203B41FA5}">
                      <a16:colId xmlns:a16="http://schemas.microsoft.com/office/drawing/2014/main" val="2364029825"/>
                    </a:ext>
                  </a:extLst>
                </a:gridCol>
                <a:gridCol w="402960">
                  <a:extLst>
                    <a:ext uri="{9D8B030D-6E8A-4147-A177-3AD203B41FA5}">
                      <a16:colId xmlns:a16="http://schemas.microsoft.com/office/drawing/2014/main" val="2439592562"/>
                    </a:ext>
                  </a:extLst>
                </a:gridCol>
              </a:tblGrid>
              <a:tr h="516254">
                <a:tc gridSpan="2">
                  <a:txBody>
                    <a:bodyPr/>
                    <a:lstStyle/>
                    <a:p>
                      <a:pPr algn="ctr" rtl="0"/>
                      <a:r>
                        <a:rPr lang="en-US" sz="2400" b="1"/>
                        <a:t>ACTUAL VALUES</a:t>
                      </a:r>
                      <a:endParaRPr lang="he-IL" sz="2400"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rtl="1"/>
                      <a:endParaRPr lang="he-IL"/>
                    </a:p>
                  </a:txBody>
                  <a:tcPr/>
                </a:tc>
                <a:tc>
                  <a:txBody>
                    <a:bodyPr/>
                    <a:lstStyle/>
                    <a:p>
                      <a:pPr algn="ctr" rtl="0"/>
                      <a:endParaRPr lang="he-IL" sz="2400" b="1"/>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rtl="0"/>
                      <a:endParaRPr lang="he-IL" sz="2400" b="1"/>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03471729"/>
                  </a:ext>
                </a:extLst>
              </a:tr>
              <a:tr h="516254">
                <a:tc>
                  <a:txBody>
                    <a:bodyPr/>
                    <a:lstStyle/>
                    <a:p>
                      <a:pPr algn="ctr" rtl="0"/>
                      <a:r>
                        <a:rPr lang="en-US" sz="2400" b="1"/>
                        <a:t>Negative (N)</a:t>
                      </a:r>
                      <a:endParaRPr lang="he-IL" sz="2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en-US" sz="2400" b="1"/>
                        <a:t>Positive (P)</a:t>
                      </a:r>
                      <a:endParaRPr lang="he-IL" sz="24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endParaRPr lang="he-IL" sz="2400" b="1"/>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a:endParaRPr lang="he-IL" sz="2400" b="1"/>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8770973"/>
                  </a:ext>
                </a:extLst>
              </a:tr>
              <a:tr h="1726189">
                <a:tc>
                  <a:txBody>
                    <a:bodyPr/>
                    <a:lstStyle/>
                    <a:p>
                      <a:pPr algn="ctr" rtl="0"/>
                      <a:r>
                        <a:rPr lang="en-US" sz="2400" b="1">
                          <a:solidFill>
                            <a:schemeClr val="tx1"/>
                          </a:solidFill>
                        </a:rPr>
                        <a:t>False Positive (FP)</a:t>
                      </a:r>
                    </a:p>
                  </a:txBody>
                  <a:tcPr anchor="ctr">
                    <a:lnT w="12700" cap="flat" cmpd="sng" algn="ctr">
                      <a:solidFill>
                        <a:schemeClr val="tx1"/>
                      </a:solidFill>
                      <a:prstDash val="solid"/>
                      <a:round/>
                      <a:headEnd type="none" w="med" len="med"/>
                      <a:tailEnd type="none" w="med" len="med"/>
                    </a:lnT>
                    <a:noFill/>
                  </a:tcPr>
                </a:tc>
                <a:tc>
                  <a:txBody>
                    <a:bodyPr/>
                    <a:lstStyle/>
                    <a:p>
                      <a:pPr algn="ctr" rtl="0"/>
                      <a:r>
                        <a:rPr lang="en-US" sz="2400" b="1">
                          <a:solidFill>
                            <a:srgbClr val="00B0F0"/>
                          </a:solidFill>
                        </a:rPr>
                        <a:t>True Positive (TP)</a:t>
                      </a:r>
                      <a:endParaRPr lang="he-IL" sz="2400" b="1">
                        <a:solidFill>
                          <a:srgbClr val="00B0F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rtl="0"/>
                      <a:r>
                        <a:rPr lang="en-US" sz="2400" b="1"/>
                        <a:t>Positive (P)</a:t>
                      </a:r>
                      <a:endParaRPr lang="he-IL" sz="2400" b="1"/>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t>PREDICTED VALUES</a:t>
                      </a:r>
                      <a:endParaRPr lang="he-IL" sz="2400" b="1"/>
                    </a:p>
                  </a:txBody>
                  <a:tcPr vert="vert2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687536"/>
                  </a:ext>
                </a:extLst>
              </a:tr>
              <a:tr h="1843775">
                <a:tc>
                  <a:txBody>
                    <a:bodyPr/>
                    <a:lstStyle/>
                    <a:p>
                      <a:pPr algn="ctr" rtl="0"/>
                      <a:r>
                        <a:rPr lang="en-US" sz="2400" b="1">
                          <a:solidFill>
                            <a:schemeClr val="tx1"/>
                          </a:solidFill>
                        </a:rPr>
                        <a:t>True Negative (TN)</a:t>
                      </a:r>
                      <a:endParaRPr lang="he-IL" sz="2400" b="1">
                        <a:solidFill>
                          <a:schemeClr val="tx1"/>
                        </a:solidFill>
                      </a:endParaRPr>
                    </a:p>
                  </a:txBody>
                  <a:tcPr anchor="ctr">
                    <a:noFill/>
                  </a:tcPr>
                </a:tc>
                <a:tc>
                  <a:txBody>
                    <a:bodyPr/>
                    <a:lstStyle/>
                    <a:p>
                      <a:pPr algn="ctr" rtl="0"/>
                      <a:r>
                        <a:rPr lang="en-US" sz="2400" b="1">
                          <a:solidFill>
                            <a:srgbClr val="00B0F0"/>
                          </a:solidFill>
                        </a:rPr>
                        <a:t>False Negative (FN)</a:t>
                      </a:r>
                      <a:endParaRPr lang="he-IL" sz="2400" b="1">
                        <a:solidFill>
                          <a:srgbClr val="00B0F0"/>
                        </a:solidFill>
                      </a:endParaRPr>
                    </a:p>
                  </a:txBody>
                  <a:tcPr anchor="ctr">
                    <a:lnR w="12700" cap="flat" cmpd="sng" algn="ctr">
                      <a:solidFill>
                        <a:schemeClr val="tx1"/>
                      </a:solidFill>
                      <a:prstDash val="solid"/>
                      <a:round/>
                      <a:headEnd type="none" w="med" len="med"/>
                      <a:tailEnd type="none" w="med" len="med"/>
                    </a:lnR>
                    <a:noFill/>
                  </a:tcPr>
                </a:tc>
                <a:tc>
                  <a:txBody>
                    <a:bodyPr/>
                    <a:lstStyle/>
                    <a:p>
                      <a:pPr algn="ctr" rtl="0"/>
                      <a:r>
                        <a:rPr lang="en-US" sz="2400" b="1"/>
                        <a:t>Negative (N)</a:t>
                      </a:r>
                      <a:endParaRPr lang="he-IL" sz="2400" b="1"/>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ctr" rtl="1"/>
                      <a:endParaRPr lang="he-IL"/>
                    </a:p>
                  </a:txBody>
                  <a:tcPr/>
                </a:tc>
                <a:extLst>
                  <a:ext uri="{0D108BD9-81ED-4DB2-BD59-A6C34878D82A}">
                    <a16:rowId xmlns:a16="http://schemas.microsoft.com/office/drawing/2014/main" val="2707296299"/>
                  </a:ext>
                </a:extLst>
              </a:tr>
            </a:tbl>
          </a:graphicData>
        </a:graphic>
      </p:graphicFrame>
      <p:sp>
        <p:nvSpPr>
          <p:cNvPr id="20" name="מלבן: פינות מעוגלות 19">
            <a:extLst>
              <a:ext uri="{FF2B5EF4-FFF2-40B4-BE49-F238E27FC236}">
                <a16:creationId xmlns:a16="http://schemas.microsoft.com/office/drawing/2014/main" id="{7578730F-2572-7D6D-2ECD-73FB6DD6F858}"/>
              </a:ext>
            </a:extLst>
          </p:cNvPr>
          <p:cNvSpPr/>
          <p:nvPr/>
        </p:nvSpPr>
        <p:spPr>
          <a:xfrm rot="5400000">
            <a:off x="11654879" y="6671220"/>
            <a:ext cx="3222473" cy="1995832"/>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2" name="מציין מיקום תוכן 4">
                <a:extLst>
                  <a:ext uri="{FF2B5EF4-FFF2-40B4-BE49-F238E27FC236}">
                    <a16:creationId xmlns:a16="http://schemas.microsoft.com/office/drawing/2014/main" id="{86F522DD-05DC-B604-DE6A-BF74B9D3C855}"/>
                  </a:ext>
                </a:extLst>
              </p:cNvPr>
              <p:cNvSpPr txBox="1">
                <a:spLocks/>
              </p:cNvSpPr>
              <p:nvPr/>
            </p:nvSpPr>
            <p:spPr>
              <a:xfrm>
                <a:off x="4535180" y="3206396"/>
                <a:ext cx="8219744" cy="126983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𝑅𝑒𝑐𝑎𝑙𝑙</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1">
                              <a:latin typeface="Cambria Math" panose="02040503050406030204" pitchFamily="18" charset="0"/>
                            </a:rPr>
                            <m:t>+</m:t>
                          </m:r>
                          <m:r>
                            <a:rPr lang="en-US" i="1">
                              <a:latin typeface="Cambria Math" panose="02040503050406030204" pitchFamily="18" charset="0"/>
                            </a:rPr>
                            <m:t>𝐹𝑁</m:t>
                          </m:r>
                        </m:den>
                      </m:f>
                    </m:oMath>
                  </m:oMathPara>
                </a14:m>
                <a:endParaRPr lang="en-US" dirty="0"/>
              </a:p>
            </p:txBody>
          </p:sp>
        </mc:Choice>
        <mc:Fallback xmlns="">
          <p:sp>
            <p:nvSpPr>
              <p:cNvPr id="22" name="מציין מיקום תוכן 4">
                <a:extLst>
                  <a:ext uri="{FF2B5EF4-FFF2-40B4-BE49-F238E27FC236}">
                    <a16:creationId xmlns:a16="http://schemas.microsoft.com/office/drawing/2014/main" id="{86F522DD-05DC-B604-DE6A-BF74B9D3C855}"/>
                  </a:ext>
                </a:extLst>
              </p:cNvPr>
              <p:cNvSpPr txBox="1">
                <a:spLocks noRot="1" noChangeAspect="1" noMove="1" noResize="1" noEditPoints="1" noAdjustHandles="1" noChangeArrowheads="1" noChangeShapeType="1" noTextEdit="1"/>
              </p:cNvSpPr>
              <p:nvPr/>
            </p:nvSpPr>
            <p:spPr>
              <a:xfrm>
                <a:off x="4535180" y="3206396"/>
                <a:ext cx="8219744" cy="1269835"/>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15EE478-4481-5B7D-34FE-718568E1AECB}"/>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23</a:t>
            </a:r>
            <a:endParaRPr lang="he-IL" sz="3600" dirty="0"/>
          </a:p>
        </p:txBody>
      </p:sp>
    </p:spTree>
    <p:extLst>
      <p:ext uri="{BB962C8B-B14F-4D97-AF65-F5344CB8AC3E}">
        <p14:creationId xmlns:p14="http://schemas.microsoft.com/office/powerpoint/2010/main" val="3894681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915828" y="-3678236"/>
            <a:ext cx="16425631" cy="6226137"/>
            <a:chOff x="0" y="0"/>
            <a:chExt cx="14172533" cy="5372100"/>
          </a:xfrm>
        </p:grpSpPr>
        <p:sp>
          <p:nvSpPr>
            <p:cNvPr id="3" name="Freeform 3"/>
            <p:cNvSpPr/>
            <p:nvPr/>
          </p:nvSpPr>
          <p:spPr>
            <a:xfrm>
              <a:off x="0" y="0"/>
              <a:ext cx="14172533" cy="5372100"/>
            </a:xfrm>
            <a:custGeom>
              <a:avLst/>
              <a:gdLst/>
              <a:ahLst/>
              <a:cxnLst/>
              <a:rect l="l" t="t" r="r" b="b"/>
              <a:pathLst>
                <a:path w="14172533" h="5372100">
                  <a:moveTo>
                    <a:pt x="12621863" y="0"/>
                  </a:moveTo>
                  <a:lnTo>
                    <a:pt x="1550670" y="0"/>
                  </a:lnTo>
                  <a:lnTo>
                    <a:pt x="0" y="2686050"/>
                  </a:lnTo>
                  <a:lnTo>
                    <a:pt x="1550670" y="5372100"/>
                  </a:lnTo>
                  <a:lnTo>
                    <a:pt x="12621863" y="5372100"/>
                  </a:lnTo>
                  <a:lnTo>
                    <a:pt x="14172533" y="2686050"/>
                  </a:lnTo>
                  <a:lnTo>
                    <a:pt x="12621863" y="0"/>
                  </a:lnTo>
                  <a:close/>
                </a:path>
              </a:pathLst>
            </a:custGeom>
            <a:solidFill>
              <a:srgbClr val="5271FF"/>
            </a:solidFill>
          </p:spPr>
        </p:sp>
      </p:grpSp>
      <p:grpSp>
        <p:nvGrpSpPr>
          <p:cNvPr id="4" name="Group 4"/>
          <p:cNvGrpSpPr/>
          <p:nvPr/>
        </p:nvGrpSpPr>
        <p:grpSpPr>
          <a:xfrm>
            <a:off x="11933760" y="-848601"/>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38B6FF"/>
            </a:solidFill>
          </p:spPr>
        </p:sp>
      </p:grpSp>
      <p:sp>
        <p:nvSpPr>
          <p:cNvPr id="6" name="TextBox 6"/>
          <p:cNvSpPr txBox="1"/>
          <p:nvPr/>
        </p:nvSpPr>
        <p:spPr>
          <a:xfrm>
            <a:off x="1028700" y="962025"/>
            <a:ext cx="11556208" cy="981075"/>
          </a:xfrm>
          <a:prstGeom prst="rect">
            <a:avLst/>
          </a:prstGeom>
        </p:spPr>
        <p:txBody>
          <a:bodyPr lIns="0" tIns="0" rIns="0" bIns="0" rtlCol="0" anchor="t">
            <a:spAutoFit/>
          </a:bodyPr>
          <a:lstStyle/>
          <a:p>
            <a:pPr marL="0" lvl="0" indent="0">
              <a:lnSpc>
                <a:spcPts val="7800"/>
              </a:lnSpc>
              <a:spcBef>
                <a:spcPct val="0"/>
              </a:spcBef>
            </a:pPr>
            <a:r>
              <a:rPr lang="en-US" sz="6000" spc="-60" dirty="0">
                <a:solidFill>
                  <a:schemeClr val="bg1"/>
                </a:solidFill>
                <a:latin typeface="Fira Sans Medium"/>
              </a:rPr>
              <a:t>Models comparison</a:t>
            </a:r>
          </a:p>
        </p:txBody>
      </p:sp>
      <mc:AlternateContent xmlns:mc="http://schemas.openxmlformats.org/markup-compatibility/2006">
        <mc:Choice xmlns:a14="http://schemas.microsoft.com/office/drawing/2010/main" Requires="a14">
          <p:graphicFrame>
            <p:nvGraphicFramePr>
              <p:cNvPr id="8" name="טבלה 7">
                <a:extLst>
                  <a:ext uri="{FF2B5EF4-FFF2-40B4-BE49-F238E27FC236}">
                    <a16:creationId xmlns:a16="http://schemas.microsoft.com/office/drawing/2014/main" id="{7D60D562-F455-77A7-67DC-E4863803C5F7}"/>
                  </a:ext>
                </a:extLst>
              </p:cNvPr>
              <p:cNvGraphicFramePr>
                <a:graphicFrameLocks noGrp="1"/>
              </p:cNvGraphicFramePr>
              <p:nvPr>
                <p:extLst>
                  <p:ext uri="{D42A27DB-BD31-4B8C-83A1-F6EECF244321}">
                    <p14:modId xmlns:p14="http://schemas.microsoft.com/office/powerpoint/2010/main" val="3853391334"/>
                  </p:ext>
                </p:extLst>
              </p:nvPr>
            </p:nvGraphicFramePr>
            <p:xfrm>
              <a:off x="718457" y="3825367"/>
              <a:ext cx="15319360" cy="4137465"/>
            </p:xfrm>
            <a:graphic>
              <a:graphicData uri="http://schemas.openxmlformats.org/drawingml/2006/table">
                <a:tbl>
                  <a:tblPr firstRow="1" firstCol="1" bandRow="1">
                    <a:tableStyleId>{2D5ABB26-0587-4C30-8999-92F81FD0307C}</a:tableStyleId>
                  </a:tblPr>
                  <a:tblGrid>
                    <a:gridCol w="2377378">
                      <a:extLst>
                        <a:ext uri="{9D8B030D-6E8A-4147-A177-3AD203B41FA5}">
                          <a16:colId xmlns:a16="http://schemas.microsoft.com/office/drawing/2014/main" val="2506026272"/>
                        </a:ext>
                      </a:extLst>
                    </a:gridCol>
                    <a:gridCol w="1449510">
                      <a:extLst>
                        <a:ext uri="{9D8B030D-6E8A-4147-A177-3AD203B41FA5}">
                          <a16:colId xmlns:a16="http://schemas.microsoft.com/office/drawing/2014/main" val="3499937598"/>
                        </a:ext>
                      </a:extLst>
                    </a:gridCol>
                    <a:gridCol w="1406042">
                      <a:extLst>
                        <a:ext uri="{9D8B030D-6E8A-4147-A177-3AD203B41FA5}">
                          <a16:colId xmlns:a16="http://schemas.microsoft.com/office/drawing/2014/main" val="2679437221"/>
                        </a:ext>
                      </a:extLst>
                    </a:gridCol>
                    <a:gridCol w="1611901">
                      <a:extLst>
                        <a:ext uri="{9D8B030D-6E8A-4147-A177-3AD203B41FA5}">
                          <a16:colId xmlns:a16="http://schemas.microsoft.com/office/drawing/2014/main" val="2240753742"/>
                        </a:ext>
                      </a:extLst>
                    </a:gridCol>
                    <a:gridCol w="2530929">
                      <a:extLst>
                        <a:ext uri="{9D8B030D-6E8A-4147-A177-3AD203B41FA5}">
                          <a16:colId xmlns:a16="http://schemas.microsoft.com/office/drawing/2014/main" val="1001410068"/>
                        </a:ext>
                      </a:extLst>
                    </a:gridCol>
                    <a:gridCol w="2661557">
                      <a:extLst>
                        <a:ext uri="{9D8B030D-6E8A-4147-A177-3AD203B41FA5}">
                          <a16:colId xmlns:a16="http://schemas.microsoft.com/office/drawing/2014/main" val="3383363143"/>
                        </a:ext>
                      </a:extLst>
                    </a:gridCol>
                    <a:gridCol w="1812472">
                      <a:extLst>
                        <a:ext uri="{9D8B030D-6E8A-4147-A177-3AD203B41FA5}">
                          <a16:colId xmlns:a16="http://schemas.microsoft.com/office/drawing/2014/main" val="926457350"/>
                        </a:ext>
                      </a:extLst>
                    </a:gridCol>
                    <a:gridCol w="1469571">
                      <a:extLst>
                        <a:ext uri="{9D8B030D-6E8A-4147-A177-3AD203B41FA5}">
                          <a16:colId xmlns:a16="http://schemas.microsoft.com/office/drawing/2014/main" val="2273781434"/>
                        </a:ext>
                      </a:extLst>
                    </a:gridCol>
                  </a:tblGrid>
                  <a:tr h="1379155">
                    <a:tc>
                      <a:txBody>
                        <a:bodyPr/>
                        <a:lstStyle/>
                        <a:p>
                          <a:pPr algn="l" rtl="0">
                            <a:lnSpc>
                              <a:spcPct val="107000"/>
                            </a:lnSpc>
                            <a:spcAft>
                              <a:spcPts val="800"/>
                            </a:spcAft>
                          </a:pPr>
                          <a:r>
                            <a:rPr lang="en-US" sz="2800" kern="100" dirty="0">
                              <a:effectLst/>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𝐹𝑀</m:t>
                                </m:r>
                                <m:r>
                                  <a:rPr lang="en-US" sz="2800" kern="100">
                                    <a:effectLst/>
                                    <a:latin typeface="Cambria Math" panose="02040503050406030204" pitchFamily="18" charset="0"/>
                                  </a:rPr>
                                  <m:t> </m:t>
                                </m:r>
                                <m:r>
                                  <a:rPr lang="en-US" sz="2800" kern="100">
                                    <a:effectLst/>
                                    <a:latin typeface="Cambria Math" panose="02040503050406030204" pitchFamily="18" charset="0"/>
                                  </a:rPr>
                                  <m:t>𝑙𝑜𝑠𝑠</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sz="2800" i="1" kern="100">
                                        <a:effectLst/>
                                        <a:latin typeface="Cambria Math" panose="02040503050406030204" pitchFamily="18" charset="0"/>
                                      </a:rPr>
                                    </m:ctrlPr>
                                  </m:sSubPr>
                                  <m:e>
                                    <m:r>
                                      <a:rPr lang="en-US" sz="2800" kern="100">
                                        <a:effectLst/>
                                        <a:latin typeface="Cambria Math" panose="02040503050406030204" pitchFamily="18" charset="0"/>
                                      </a:rPr>
                                      <m:t>𝐿</m:t>
                                    </m:r>
                                  </m:e>
                                  <m:sub>
                                    <m:r>
                                      <a:rPr lang="en-US" sz="2800" kern="100">
                                        <a:effectLst/>
                                        <a:latin typeface="Cambria Math" panose="02040503050406030204" pitchFamily="18" charset="0"/>
                                      </a:rPr>
                                      <m:t>1</m:t>
                                    </m:r>
                                  </m:sub>
                                </m:sSub>
                                <m:r>
                                  <a:rPr lang="en-US" sz="2800" kern="100">
                                    <a:effectLst/>
                                    <a:latin typeface="Cambria Math" panose="02040503050406030204" pitchFamily="18" charset="0"/>
                                  </a:rPr>
                                  <m:t> </m:t>
                                </m:r>
                                <m:r>
                                  <a:rPr lang="en-US" sz="2800" kern="100">
                                    <a:effectLst/>
                                    <a:latin typeface="Cambria Math" panose="02040503050406030204" pitchFamily="18" charset="0"/>
                                  </a:rPr>
                                  <m:t>𝑙𝑜𝑠𝑠</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𝑃𝑟𝑒𝑠𝑖𝑐𝑖𝑜𝑛</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𝑅𝑒𝑐𝑎𝑙𝑙</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𝑃𝑒𝑟𝑐𝑒𝑝𝑡𝑢𝑎𝑙</m:t>
                                </m:r>
                                <m:r>
                                  <a:rPr lang="en-US" sz="2800" kern="100">
                                    <a:effectLst/>
                                    <a:latin typeface="Cambria Math" panose="02040503050406030204" pitchFamily="18" charset="0"/>
                                  </a:rPr>
                                  <m:t> </m:t>
                                </m:r>
                                <m:r>
                                  <a:rPr lang="en-US" sz="2800" kern="100">
                                    <a:effectLst/>
                                    <a:latin typeface="Cambria Math" panose="02040503050406030204" pitchFamily="18" charset="0"/>
                                  </a:rPr>
                                  <m:t>𝑙𝑜𝑠𝑠</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𝑆𝑡𝑦𝑙𝑒</m:t>
                                </m:r>
                                <m:r>
                                  <a:rPr lang="en-US" sz="2800" kern="100">
                                    <a:effectLst/>
                                    <a:latin typeface="Cambria Math" panose="02040503050406030204" pitchFamily="18" charset="0"/>
                                  </a:rPr>
                                  <m:t> </m:t>
                                </m:r>
                                <m:r>
                                  <a:rPr lang="en-US" sz="2800" kern="100">
                                    <a:effectLst/>
                                    <a:latin typeface="Cambria Math" panose="02040503050406030204" pitchFamily="18" charset="0"/>
                                  </a:rPr>
                                  <m:t>𝑙𝑜𝑠𝑠</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𝑃𝑆𝑁𝑅</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5426639"/>
                      </a:ext>
                    </a:extLst>
                  </a:tr>
                  <a:tr h="1379155">
                    <a:tc>
                      <a:txBody>
                        <a:bodyPr/>
                        <a:lstStyle/>
                        <a:p>
                          <a:pPr algn="l"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𝐸𝑑𝑔𝑒𝐶𝑜𝑛𝑛𝑒𝑐𝑡</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0</m:t>
                                </m:r>
                                <m:r>
                                  <a:rPr lang="en-US" sz="2800" kern="100">
                                    <a:effectLst/>
                                    <a:latin typeface="Cambria Math" panose="02040503050406030204" pitchFamily="18" charset="0"/>
                                  </a:rPr>
                                  <m:t>.</m:t>
                                </m:r>
                                <m:r>
                                  <a:rPr lang="en-US" sz="2800" kern="100">
                                    <a:effectLst/>
                                    <a:latin typeface="Cambria Math" panose="02040503050406030204" pitchFamily="18" charset="0"/>
                                  </a:rPr>
                                  <m:t>4099</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0</m:t>
                                </m:r>
                                <m:r>
                                  <a:rPr lang="en-US" sz="2800" kern="100">
                                    <a:effectLst/>
                                    <a:latin typeface="Cambria Math" panose="02040503050406030204" pitchFamily="18" charset="0"/>
                                  </a:rPr>
                                  <m:t>.</m:t>
                                </m:r>
                                <m:r>
                                  <a:rPr lang="en-US" sz="2800" kern="100">
                                    <a:effectLst/>
                                    <a:latin typeface="Cambria Math" panose="02040503050406030204" pitchFamily="18" charset="0"/>
                                  </a:rPr>
                                  <m:t>6827</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0</m:t>
                                </m:r>
                                <m:r>
                                  <a:rPr lang="en-US" sz="2800" kern="100">
                                    <a:effectLst/>
                                    <a:latin typeface="Cambria Math" panose="02040503050406030204" pitchFamily="18" charset="0"/>
                                  </a:rPr>
                                  <m:t>.</m:t>
                                </m:r>
                                <m:r>
                                  <a:rPr lang="en-US" sz="2800" kern="100">
                                    <a:effectLst/>
                                    <a:latin typeface="Cambria Math" panose="02040503050406030204" pitchFamily="18" charset="0"/>
                                  </a:rPr>
                                  <m:t>2755</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0</m:t>
                                </m:r>
                                <m:r>
                                  <a:rPr lang="en-US" sz="2800" kern="100">
                                    <a:effectLst/>
                                    <a:latin typeface="Cambria Math" panose="02040503050406030204" pitchFamily="18" charset="0"/>
                                  </a:rPr>
                                  <m:t>.</m:t>
                                </m:r>
                                <m:r>
                                  <a:rPr lang="en-US" sz="2800" kern="100">
                                    <a:effectLst/>
                                    <a:latin typeface="Cambria Math" panose="02040503050406030204" pitchFamily="18" charset="0"/>
                                  </a:rPr>
                                  <m:t>2387</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𝟎</m:t>
                                </m:r>
                                <m:r>
                                  <a:rPr lang="en-US" sz="2800" kern="100">
                                    <a:effectLst/>
                                    <a:latin typeface="Cambria Math" panose="02040503050406030204" pitchFamily="18" charset="0"/>
                                  </a:rPr>
                                  <m:t>.</m:t>
                                </m:r>
                                <m:r>
                                  <a:rPr lang="en-US" sz="2800" kern="100">
                                    <a:effectLst/>
                                    <a:latin typeface="Cambria Math" panose="02040503050406030204" pitchFamily="18" charset="0"/>
                                  </a:rPr>
                                  <m:t>𝟎𝟑𝟎𝟗</m:t>
                                </m:r>
                              </m:oMath>
                            </m:oMathPara>
                          </a14:m>
                          <a:endParaRPr lang="en-US" sz="2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0</m:t>
                                </m:r>
                                <m:r>
                                  <a:rPr lang="en-US" sz="2800" kern="100">
                                    <a:effectLst/>
                                    <a:latin typeface="Cambria Math" panose="02040503050406030204" pitchFamily="18" charset="0"/>
                                  </a:rPr>
                                  <m:t>.</m:t>
                                </m:r>
                                <m:r>
                                  <a:rPr lang="en-US" sz="2800" kern="100">
                                    <a:effectLst/>
                                    <a:latin typeface="Cambria Math" panose="02040503050406030204" pitchFamily="18" charset="0"/>
                                  </a:rPr>
                                  <m:t>0149</m:t>
                                </m:r>
                              </m:oMath>
                            </m:oMathPara>
                          </a14:m>
                          <a:endParaRPr lang="en-US" sz="2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38</m:t>
                                </m:r>
                                <m:r>
                                  <a:rPr lang="en-US" sz="2800" kern="100">
                                    <a:effectLst/>
                                    <a:latin typeface="Cambria Math" panose="02040503050406030204" pitchFamily="18" charset="0"/>
                                  </a:rPr>
                                  <m:t>.</m:t>
                                </m:r>
                                <m:r>
                                  <a:rPr lang="en-US" sz="2800" kern="100">
                                    <a:effectLst/>
                                    <a:latin typeface="Cambria Math" panose="02040503050406030204" pitchFamily="18" charset="0"/>
                                  </a:rPr>
                                  <m:t>6038</m:t>
                                </m:r>
                              </m:oMath>
                            </m:oMathPara>
                          </a14:m>
                          <a:endParaRPr lang="en-US" sz="24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49591175"/>
                      </a:ext>
                    </a:extLst>
                  </a:tr>
                  <a:tr h="1379155">
                    <a:tc>
                      <a:txBody>
                        <a:bodyPr/>
                        <a:lstStyle/>
                        <a:p>
                          <a:pPr algn="l"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smtClean="0">
                                    <a:effectLst/>
                                    <a:latin typeface="Cambria Math" panose="02040503050406030204" pitchFamily="18" charset="0"/>
                                  </a:rPr>
                                  <m:t>𝐼𝑛𝑝𝑎𝑖𝑛𝑡𝐺𝐴𝑁</m:t>
                                </m:r>
                                <m:r>
                                  <a:rPr lang="en-US" sz="2800" b="0" i="0" kern="100" smtClean="0">
                                    <a:effectLst/>
                                    <a:latin typeface="Cambria Math" panose="02040503050406030204" pitchFamily="18" charset="0"/>
                                  </a:rPr>
                                  <m:t> −</m:t>
                                </m:r>
                                <m:r>
                                  <m:rPr>
                                    <m:sty m:val="p"/>
                                  </m:rPr>
                                  <a:rPr lang="en-US" sz="2800" b="0" i="0" kern="100" smtClean="0">
                                    <a:effectLst/>
                                    <a:latin typeface="Cambria Math" panose="02040503050406030204" pitchFamily="18" charset="0"/>
                                  </a:rPr>
                                  <m:t>AvgPool</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highlight>
                                      <a:srgbClr val="FFFF00"/>
                                    </a:highlight>
                                    <a:latin typeface="Cambria Math" panose="02040503050406030204" pitchFamily="18" charset="0"/>
                                  </a:rPr>
                                  <m:t>𝟎</m:t>
                                </m:r>
                                <m:r>
                                  <a:rPr lang="en-US" sz="2800" kern="100">
                                    <a:effectLst/>
                                    <a:highlight>
                                      <a:srgbClr val="FFFF00"/>
                                    </a:highlight>
                                    <a:latin typeface="Cambria Math" panose="02040503050406030204" pitchFamily="18" charset="0"/>
                                  </a:rPr>
                                  <m:t>.</m:t>
                                </m:r>
                                <m:r>
                                  <a:rPr lang="en-US" sz="2800" kern="100">
                                    <a:effectLst/>
                                    <a:highlight>
                                      <a:srgbClr val="FFFF00"/>
                                    </a:highlight>
                                    <a:latin typeface="Cambria Math" panose="02040503050406030204" pitchFamily="18" charset="0"/>
                                  </a:rPr>
                                  <m:t>𝟐𝟒𝟖𝟕</m:t>
                                </m:r>
                              </m:oMath>
                            </m:oMathPara>
                          </a14:m>
                          <a:endParaRPr lang="en-US" sz="2400" kern="100" dirty="0">
                            <a:effectLst/>
                            <a:highlight>
                              <a:srgbClr val="FFFF00"/>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highlight>
                                      <a:srgbClr val="FFFF00"/>
                                    </a:highlight>
                                    <a:latin typeface="Cambria Math" panose="02040503050406030204" pitchFamily="18" charset="0"/>
                                  </a:rPr>
                                  <m:t>𝟎</m:t>
                                </m:r>
                                <m:r>
                                  <a:rPr lang="en-US" sz="2800" kern="100">
                                    <a:effectLst/>
                                    <a:highlight>
                                      <a:srgbClr val="FFFF00"/>
                                    </a:highlight>
                                    <a:latin typeface="Cambria Math" panose="02040503050406030204" pitchFamily="18" charset="0"/>
                                  </a:rPr>
                                  <m:t>.</m:t>
                                </m:r>
                                <m:r>
                                  <a:rPr lang="en-US" sz="2800" kern="100">
                                    <a:effectLst/>
                                    <a:highlight>
                                      <a:srgbClr val="FFFF00"/>
                                    </a:highlight>
                                    <a:latin typeface="Cambria Math" panose="02040503050406030204" pitchFamily="18" charset="0"/>
                                  </a:rPr>
                                  <m:t>𝟓𝟕𝟎𝟕</m:t>
                                </m:r>
                              </m:oMath>
                            </m:oMathPara>
                          </a14:m>
                          <a:endParaRPr lang="en-US" sz="2400" kern="100" dirty="0">
                            <a:effectLst/>
                            <a:highlight>
                              <a:srgbClr val="FFFF00"/>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highlight>
                                      <a:srgbClr val="FFFF00"/>
                                    </a:highlight>
                                    <a:latin typeface="Cambria Math" panose="02040503050406030204" pitchFamily="18" charset="0"/>
                                  </a:rPr>
                                  <m:t>𝟎</m:t>
                                </m:r>
                                <m:r>
                                  <a:rPr lang="en-US" sz="2800" kern="100">
                                    <a:effectLst/>
                                    <a:highlight>
                                      <a:srgbClr val="FFFF00"/>
                                    </a:highlight>
                                    <a:latin typeface="Cambria Math" panose="02040503050406030204" pitchFamily="18" charset="0"/>
                                  </a:rPr>
                                  <m:t>.</m:t>
                                </m:r>
                                <m:r>
                                  <a:rPr lang="en-US" sz="2800" kern="100">
                                    <a:effectLst/>
                                    <a:highlight>
                                      <a:srgbClr val="FFFF00"/>
                                    </a:highlight>
                                    <a:latin typeface="Cambria Math" panose="02040503050406030204" pitchFamily="18" charset="0"/>
                                  </a:rPr>
                                  <m:t>𝟐𝟖𝟐𝟏</m:t>
                                </m:r>
                              </m:oMath>
                            </m:oMathPara>
                          </a14:m>
                          <a:endParaRPr lang="en-US" sz="2400" kern="100" dirty="0">
                            <a:effectLst/>
                            <a:highlight>
                              <a:srgbClr val="FFFF00"/>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highlight>
                                      <a:srgbClr val="FFFF00"/>
                                    </a:highlight>
                                    <a:latin typeface="Cambria Math" panose="02040503050406030204" pitchFamily="18" charset="0"/>
                                  </a:rPr>
                                  <m:t>𝟎</m:t>
                                </m:r>
                                <m:r>
                                  <a:rPr lang="en-US" sz="2800" kern="100">
                                    <a:effectLst/>
                                    <a:highlight>
                                      <a:srgbClr val="FFFF00"/>
                                    </a:highlight>
                                    <a:latin typeface="Cambria Math" panose="02040503050406030204" pitchFamily="18" charset="0"/>
                                  </a:rPr>
                                  <m:t>.</m:t>
                                </m:r>
                                <m:r>
                                  <a:rPr lang="en-US" sz="2800" kern="100">
                                    <a:effectLst/>
                                    <a:highlight>
                                      <a:srgbClr val="FFFF00"/>
                                    </a:highlight>
                                    <a:latin typeface="Cambria Math" panose="02040503050406030204" pitchFamily="18" charset="0"/>
                                  </a:rPr>
                                  <m:t>𝟐𝟓𝟖𝟏</m:t>
                                </m:r>
                              </m:oMath>
                            </m:oMathPara>
                          </a14:m>
                          <a:endParaRPr lang="en-US" sz="2400" kern="100" dirty="0">
                            <a:effectLst/>
                            <a:highlight>
                              <a:srgbClr val="FFFF00"/>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latin typeface="Cambria Math" panose="02040503050406030204" pitchFamily="18" charset="0"/>
                                  </a:rPr>
                                  <m:t>0</m:t>
                                </m:r>
                                <m:r>
                                  <a:rPr lang="en-US" sz="2800" kern="100">
                                    <a:effectLst/>
                                    <a:latin typeface="Cambria Math" panose="02040503050406030204" pitchFamily="18" charset="0"/>
                                  </a:rPr>
                                  <m:t>.</m:t>
                                </m:r>
                                <m:r>
                                  <a:rPr lang="en-US" sz="2800" kern="100">
                                    <a:effectLst/>
                                    <a:latin typeface="Cambria Math" panose="02040503050406030204" pitchFamily="18" charset="0"/>
                                  </a:rPr>
                                  <m:t>2099</m:t>
                                </m:r>
                              </m:oMath>
                            </m:oMathPara>
                          </a14:m>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highlight>
                                      <a:srgbClr val="FFFF00"/>
                                    </a:highlight>
                                    <a:latin typeface="Cambria Math" panose="02040503050406030204" pitchFamily="18" charset="0"/>
                                  </a:rPr>
                                  <m:t>𝟎</m:t>
                                </m:r>
                                <m:r>
                                  <a:rPr lang="en-US" sz="2800" kern="100">
                                    <a:effectLst/>
                                    <a:highlight>
                                      <a:srgbClr val="FFFF00"/>
                                    </a:highlight>
                                    <a:latin typeface="Cambria Math" panose="02040503050406030204" pitchFamily="18" charset="0"/>
                                  </a:rPr>
                                  <m:t>.</m:t>
                                </m:r>
                                <m:r>
                                  <a:rPr lang="en-US" sz="2800" kern="100">
                                    <a:effectLst/>
                                    <a:highlight>
                                      <a:srgbClr val="FFFF00"/>
                                    </a:highlight>
                                    <a:latin typeface="Cambria Math" panose="02040503050406030204" pitchFamily="18" charset="0"/>
                                  </a:rPr>
                                  <m:t>𝟎𝟎𝟎𝟔𝟑𝟔</m:t>
                                </m:r>
                              </m:oMath>
                            </m:oMathPara>
                          </a14:m>
                          <a:endParaRPr lang="en-US" sz="2400" kern="100" dirty="0">
                            <a:effectLst/>
                            <a:highlight>
                              <a:srgbClr val="FFFF00"/>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800" kern="100">
                                    <a:effectLst/>
                                    <a:highlight>
                                      <a:srgbClr val="FFFF00"/>
                                    </a:highlight>
                                    <a:latin typeface="Cambria Math" panose="02040503050406030204" pitchFamily="18" charset="0"/>
                                  </a:rPr>
                                  <m:t>𝟑𝟖</m:t>
                                </m:r>
                                <m:r>
                                  <a:rPr lang="en-US" sz="2800" kern="100">
                                    <a:effectLst/>
                                    <a:highlight>
                                      <a:srgbClr val="FFFF00"/>
                                    </a:highlight>
                                    <a:latin typeface="Cambria Math" panose="02040503050406030204" pitchFamily="18" charset="0"/>
                                  </a:rPr>
                                  <m:t>.</m:t>
                                </m:r>
                                <m:r>
                                  <a:rPr lang="en-US" sz="2800" kern="100">
                                    <a:effectLst/>
                                    <a:highlight>
                                      <a:srgbClr val="FFFF00"/>
                                    </a:highlight>
                                    <a:latin typeface="Cambria Math" panose="02040503050406030204" pitchFamily="18" charset="0"/>
                                  </a:rPr>
                                  <m:t>𝟗𝟓𝟒</m:t>
                                </m:r>
                              </m:oMath>
                            </m:oMathPara>
                          </a14:m>
                          <a:endParaRPr lang="en-US" sz="2400" kern="100" dirty="0">
                            <a:effectLst/>
                            <a:highlight>
                              <a:srgbClr val="FFFF00"/>
                            </a:highligh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54522415"/>
                      </a:ext>
                    </a:extLst>
                  </a:tr>
                </a:tbl>
              </a:graphicData>
            </a:graphic>
          </p:graphicFrame>
        </mc:Choice>
        <mc:Fallback>
          <p:graphicFrame>
            <p:nvGraphicFramePr>
              <p:cNvPr id="8" name="טבלה 7">
                <a:extLst>
                  <a:ext uri="{FF2B5EF4-FFF2-40B4-BE49-F238E27FC236}">
                    <a16:creationId xmlns:a16="http://schemas.microsoft.com/office/drawing/2014/main" id="{7D60D562-F455-77A7-67DC-E4863803C5F7}"/>
                  </a:ext>
                </a:extLst>
              </p:cNvPr>
              <p:cNvGraphicFramePr>
                <a:graphicFrameLocks noGrp="1"/>
              </p:cNvGraphicFramePr>
              <p:nvPr>
                <p:extLst>
                  <p:ext uri="{D42A27DB-BD31-4B8C-83A1-F6EECF244321}">
                    <p14:modId xmlns:p14="http://schemas.microsoft.com/office/powerpoint/2010/main" val="3853391334"/>
                  </p:ext>
                </p:extLst>
              </p:nvPr>
            </p:nvGraphicFramePr>
            <p:xfrm>
              <a:off x="718457" y="3825367"/>
              <a:ext cx="15319360" cy="4137465"/>
            </p:xfrm>
            <a:graphic>
              <a:graphicData uri="http://schemas.openxmlformats.org/drawingml/2006/table">
                <a:tbl>
                  <a:tblPr firstRow="1" firstCol="1" bandRow="1">
                    <a:tableStyleId>{2D5ABB26-0587-4C30-8999-92F81FD0307C}</a:tableStyleId>
                  </a:tblPr>
                  <a:tblGrid>
                    <a:gridCol w="2377378">
                      <a:extLst>
                        <a:ext uri="{9D8B030D-6E8A-4147-A177-3AD203B41FA5}">
                          <a16:colId xmlns:a16="http://schemas.microsoft.com/office/drawing/2014/main" val="2506026272"/>
                        </a:ext>
                      </a:extLst>
                    </a:gridCol>
                    <a:gridCol w="1449510">
                      <a:extLst>
                        <a:ext uri="{9D8B030D-6E8A-4147-A177-3AD203B41FA5}">
                          <a16:colId xmlns:a16="http://schemas.microsoft.com/office/drawing/2014/main" val="3499937598"/>
                        </a:ext>
                      </a:extLst>
                    </a:gridCol>
                    <a:gridCol w="1406042">
                      <a:extLst>
                        <a:ext uri="{9D8B030D-6E8A-4147-A177-3AD203B41FA5}">
                          <a16:colId xmlns:a16="http://schemas.microsoft.com/office/drawing/2014/main" val="2679437221"/>
                        </a:ext>
                      </a:extLst>
                    </a:gridCol>
                    <a:gridCol w="1611901">
                      <a:extLst>
                        <a:ext uri="{9D8B030D-6E8A-4147-A177-3AD203B41FA5}">
                          <a16:colId xmlns:a16="http://schemas.microsoft.com/office/drawing/2014/main" val="2240753742"/>
                        </a:ext>
                      </a:extLst>
                    </a:gridCol>
                    <a:gridCol w="2530929">
                      <a:extLst>
                        <a:ext uri="{9D8B030D-6E8A-4147-A177-3AD203B41FA5}">
                          <a16:colId xmlns:a16="http://schemas.microsoft.com/office/drawing/2014/main" val="1001410068"/>
                        </a:ext>
                      </a:extLst>
                    </a:gridCol>
                    <a:gridCol w="2661557">
                      <a:extLst>
                        <a:ext uri="{9D8B030D-6E8A-4147-A177-3AD203B41FA5}">
                          <a16:colId xmlns:a16="http://schemas.microsoft.com/office/drawing/2014/main" val="3383363143"/>
                        </a:ext>
                      </a:extLst>
                    </a:gridCol>
                    <a:gridCol w="1812472">
                      <a:extLst>
                        <a:ext uri="{9D8B030D-6E8A-4147-A177-3AD203B41FA5}">
                          <a16:colId xmlns:a16="http://schemas.microsoft.com/office/drawing/2014/main" val="926457350"/>
                        </a:ext>
                      </a:extLst>
                    </a:gridCol>
                    <a:gridCol w="1469571">
                      <a:extLst>
                        <a:ext uri="{9D8B030D-6E8A-4147-A177-3AD203B41FA5}">
                          <a16:colId xmlns:a16="http://schemas.microsoft.com/office/drawing/2014/main" val="2273781434"/>
                        </a:ext>
                      </a:extLst>
                    </a:gridCol>
                  </a:tblGrid>
                  <a:tr h="1379155">
                    <a:tc>
                      <a:txBody>
                        <a:bodyPr/>
                        <a:lstStyle/>
                        <a:p>
                          <a:pPr algn="l" rtl="0">
                            <a:lnSpc>
                              <a:spcPct val="107000"/>
                            </a:lnSpc>
                            <a:spcAft>
                              <a:spcPts val="800"/>
                            </a:spcAft>
                          </a:pPr>
                          <a:r>
                            <a:rPr lang="en-US" sz="2800" kern="100" dirty="0">
                              <a:effectLst/>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163866" r="-792857" b="-200000"/>
                          </a:stretch>
                        </a:blipFill>
                      </a:tcPr>
                    </a:tc>
                    <a:tc>
                      <a:txBody>
                        <a:bodyPr/>
                        <a:lstStyle/>
                        <a:p>
                          <a:endParaRPr lang="en-US"/>
                        </a:p>
                      </a:txBody>
                      <a:tcPr marL="68580" marR="68580" marT="0" marB="0">
                        <a:lnB w="12700" cap="flat" cmpd="sng" algn="ctr">
                          <a:solidFill>
                            <a:schemeClr val="tx1"/>
                          </a:solidFill>
                          <a:prstDash val="solid"/>
                          <a:round/>
                          <a:headEnd type="none" w="med" len="med"/>
                          <a:tailEnd type="none" w="med" len="med"/>
                        </a:lnB>
                        <a:blipFill>
                          <a:blip r:embed="rId3"/>
                          <a:stretch>
                            <a:fillRect l="-271861" r="-716883" b="-200000"/>
                          </a:stretch>
                        </a:blipFill>
                      </a:tcPr>
                    </a:tc>
                    <a:tc>
                      <a:txBody>
                        <a:bodyPr/>
                        <a:lstStyle/>
                        <a:p>
                          <a:endParaRPr lang="en-US"/>
                        </a:p>
                      </a:txBody>
                      <a:tcPr marL="68580" marR="68580" marT="0" marB="0">
                        <a:lnB w="12700" cap="flat" cmpd="sng" algn="ctr">
                          <a:solidFill>
                            <a:schemeClr val="tx1"/>
                          </a:solidFill>
                          <a:prstDash val="solid"/>
                          <a:round/>
                          <a:headEnd type="none" w="med" len="med"/>
                          <a:tailEnd type="none" w="med" len="med"/>
                        </a:lnB>
                        <a:blipFill>
                          <a:blip r:embed="rId3"/>
                          <a:stretch>
                            <a:fillRect l="-325379" r="-527273" b="-200000"/>
                          </a:stretch>
                        </a:blipFill>
                      </a:tcPr>
                    </a:tc>
                    <a:tc>
                      <a:txBody>
                        <a:bodyPr/>
                        <a:lstStyle/>
                        <a:p>
                          <a:endParaRPr lang="en-US"/>
                        </a:p>
                      </a:txBody>
                      <a:tcPr marL="68580" marR="68580" marT="0" marB="0">
                        <a:lnB w="12700" cap="flat" cmpd="sng" algn="ctr">
                          <a:solidFill>
                            <a:schemeClr val="tx1"/>
                          </a:solidFill>
                          <a:prstDash val="solid"/>
                          <a:round/>
                          <a:headEnd type="none" w="med" len="med"/>
                          <a:tailEnd type="none" w="med" len="med"/>
                        </a:lnB>
                        <a:blipFill>
                          <a:blip r:embed="rId3"/>
                          <a:stretch>
                            <a:fillRect l="-269952" r="-234615" b="-200000"/>
                          </a:stretch>
                        </a:blipFill>
                      </a:tcPr>
                    </a:tc>
                    <a:tc>
                      <a:txBody>
                        <a:bodyPr/>
                        <a:lstStyle/>
                        <a:p>
                          <a:endParaRPr lang="en-US"/>
                        </a:p>
                      </a:txBody>
                      <a:tcPr marL="68580" marR="68580" marT="0" marB="0">
                        <a:lnB w="12700" cap="flat" cmpd="sng" algn="ctr">
                          <a:solidFill>
                            <a:schemeClr val="tx1"/>
                          </a:solidFill>
                          <a:prstDash val="solid"/>
                          <a:round/>
                          <a:headEnd type="none" w="med" len="med"/>
                          <a:tailEnd type="none" w="med" len="med"/>
                        </a:lnB>
                        <a:blipFill>
                          <a:blip r:embed="rId3"/>
                          <a:stretch>
                            <a:fillRect l="-352982" r="-123853" b="-200000"/>
                          </a:stretch>
                        </a:blipFill>
                      </a:tcPr>
                    </a:tc>
                    <a:tc>
                      <a:txBody>
                        <a:bodyPr/>
                        <a:lstStyle/>
                        <a:p>
                          <a:endParaRPr lang="en-US"/>
                        </a:p>
                      </a:txBody>
                      <a:tcPr marL="68580" marR="68580" marT="0" marB="0">
                        <a:lnB w="12700" cap="flat" cmpd="sng" algn="ctr">
                          <a:solidFill>
                            <a:schemeClr val="tx1"/>
                          </a:solidFill>
                          <a:prstDash val="solid"/>
                          <a:round/>
                          <a:headEnd type="none" w="med" len="med"/>
                          <a:tailEnd type="none" w="med" len="med"/>
                        </a:lnB>
                        <a:blipFill>
                          <a:blip r:embed="rId3"/>
                          <a:stretch>
                            <a:fillRect l="-662752" r="-81208" b="-200000"/>
                          </a:stretch>
                        </a:blipFill>
                      </a:tcPr>
                    </a:tc>
                    <a:tc>
                      <a:txBody>
                        <a:bodyPr/>
                        <a:lstStyle/>
                        <a:p>
                          <a:endParaRPr lang="en-US"/>
                        </a:p>
                      </a:txBody>
                      <a:tcPr marL="68580" marR="68580" marT="0" marB="0">
                        <a:lnB w="12700" cap="flat" cmpd="sng" algn="ctr">
                          <a:solidFill>
                            <a:schemeClr val="tx1"/>
                          </a:solidFill>
                          <a:prstDash val="solid"/>
                          <a:round/>
                          <a:headEnd type="none" w="med" len="med"/>
                          <a:tailEnd type="none" w="med" len="med"/>
                        </a:lnB>
                        <a:blipFill>
                          <a:blip r:embed="rId3"/>
                          <a:stretch>
                            <a:fillRect l="-943154" r="-415" b="-200000"/>
                          </a:stretch>
                        </a:blipFill>
                      </a:tcPr>
                    </a:tc>
                    <a:extLst>
                      <a:ext uri="{0D108BD9-81ED-4DB2-BD59-A6C34878D82A}">
                        <a16:rowId xmlns:a16="http://schemas.microsoft.com/office/drawing/2014/main" val="765426639"/>
                      </a:ext>
                    </a:extLst>
                  </a:tr>
                  <a:tr h="1379155">
                    <a:tc>
                      <a:txBody>
                        <a:bodyPr/>
                        <a:lstStyle/>
                        <a:p>
                          <a:endParaRPr lang="en-US"/>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t="-100442" r="-544872" b="-100885"/>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163866" t="-100442" r="-792857" b="-100885"/>
                          </a:stretch>
                        </a:blipFill>
                      </a:tcPr>
                    </a:tc>
                    <a:tc>
                      <a:txBody>
                        <a:bodyPr/>
                        <a:lstStyle/>
                        <a:p>
                          <a:endParaRPr lang="en-US"/>
                        </a:p>
                      </a:txBody>
                      <a:tcPr marL="68580" marR="68580" marT="0" marB="0">
                        <a:lnT w="12700" cap="flat" cmpd="sng" algn="ctr">
                          <a:solidFill>
                            <a:schemeClr val="tx1"/>
                          </a:solidFill>
                          <a:prstDash val="solid"/>
                          <a:round/>
                          <a:headEnd type="none" w="med" len="med"/>
                          <a:tailEnd type="none" w="med" len="med"/>
                        </a:lnT>
                        <a:blipFill>
                          <a:blip r:embed="rId3"/>
                          <a:stretch>
                            <a:fillRect l="-271861" t="-100442" r="-716883" b="-100885"/>
                          </a:stretch>
                        </a:blipFill>
                      </a:tcPr>
                    </a:tc>
                    <a:tc>
                      <a:txBody>
                        <a:bodyPr/>
                        <a:lstStyle/>
                        <a:p>
                          <a:endParaRPr lang="en-US"/>
                        </a:p>
                      </a:txBody>
                      <a:tcPr marL="68580" marR="68580" marT="0" marB="0">
                        <a:lnT w="12700" cap="flat" cmpd="sng" algn="ctr">
                          <a:solidFill>
                            <a:schemeClr val="tx1"/>
                          </a:solidFill>
                          <a:prstDash val="solid"/>
                          <a:round/>
                          <a:headEnd type="none" w="med" len="med"/>
                          <a:tailEnd type="none" w="med" len="med"/>
                        </a:lnT>
                        <a:blipFill>
                          <a:blip r:embed="rId3"/>
                          <a:stretch>
                            <a:fillRect l="-325379" t="-100442" r="-527273" b="-100885"/>
                          </a:stretch>
                        </a:blipFill>
                      </a:tcPr>
                    </a:tc>
                    <a:tc>
                      <a:txBody>
                        <a:bodyPr/>
                        <a:lstStyle/>
                        <a:p>
                          <a:endParaRPr lang="en-US"/>
                        </a:p>
                      </a:txBody>
                      <a:tcPr marL="68580" marR="68580" marT="0" marB="0">
                        <a:lnT w="12700" cap="flat" cmpd="sng" algn="ctr">
                          <a:solidFill>
                            <a:schemeClr val="tx1"/>
                          </a:solidFill>
                          <a:prstDash val="solid"/>
                          <a:round/>
                          <a:headEnd type="none" w="med" len="med"/>
                          <a:tailEnd type="none" w="med" len="med"/>
                        </a:lnT>
                        <a:blipFill>
                          <a:blip r:embed="rId3"/>
                          <a:stretch>
                            <a:fillRect l="-269952" t="-100442" r="-234615" b="-100885"/>
                          </a:stretch>
                        </a:blipFill>
                      </a:tcPr>
                    </a:tc>
                    <a:tc>
                      <a:txBody>
                        <a:bodyPr/>
                        <a:lstStyle/>
                        <a:p>
                          <a:endParaRPr lang="en-US"/>
                        </a:p>
                      </a:txBody>
                      <a:tcPr marL="68580" marR="68580" marT="0" marB="0">
                        <a:lnT w="12700" cap="flat" cmpd="sng" algn="ctr">
                          <a:solidFill>
                            <a:schemeClr val="tx1"/>
                          </a:solidFill>
                          <a:prstDash val="solid"/>
                          <a:round/>
                          <a:headEnd type="none" w="med" len="med"/>
                          <a:tailEnd type="none" w="med" len="med"/>
                        </a:lnT>
                        <a:blipFill>
                          <a:blip r:embed="rId3"/>
                          <a:stretch>
                            <a:fillRect l="-352982" t="-100442" r="-123853" b="-100885"/>
                          </a:stretch>
                        </a:blipFill>
                      </a:tcPr>
                    </a:tc>
                    <a:tc>
                      <a:txBody>
                        <a:bodyPr/>
                        <a:lstStyle/>
                        <a:p>
                          <a:endParaRPr lang="en-US"/>
                        </a:p>
                      </a:txBody>
                      <a:tcPr marL="68580" marR="68580" marT="0" marB="0">
                        <a:lnT w="12700" cap="flat" cmpd="sng" algn="ctr">
                          <a:solidFill>
                            <a:schemeClr val="tx1"/>
                          </a:solidFill>
                          <a:prstDash val="solid"/>
                          <a:round/>
                          <a:headEnd type="none" w="med" len="med"/>
                          <a:tailEnd type="none" w="med" len="med"/>
                        </a:lnT>
                        <a:blipFill>
                          <a:blip r:embed="rId3"/>
                          <a:stretch>
                            <a:fillRect l="-662752" t="-100442" r="-81208" b="-100885"/>
                          </a:stretch>
                        </a:blipFill>
                      </a:tcPr>
                    </a:tc>
                    <a:tc>
                      <a:txBody>
                        <a:bodyPr/>
                        <a:lstStyle/>
                        <a:p>
                          <a:endParaRPr lang="en-US"/>
                        </a:p>
                      </a:txBody>
                      <a:tcPr marL="68580" marR="68580" marT="0" marB="0">
                        <a:lnT w="12700" cap="flat" cmpd="sng" algn="ctr">
                          <a:solidFill>
                            <a:schemeClr val="tx1"/>
                          </a:solidFill>
                          <a:prstDash val="solid"/>
                          <a:round/>
                          <a:headEnd type="none" w="med" len="med"/>
                          <a:tailEnd type="none" w="med" len="med"/>
                        </a:lnT>
                        <a:blipFill>
                          <a:blip r:embed="rId3"/>
                          <a:stretch>
                            <a:fillRect l="-943154" t="-100442" r="-415" b="-100885"/>
                          </a:stretch>
                        </a:blipFill>
                      </a:tcPr>
                    </a:tc>
                    <a:extLst>
                      <a:ext uri="{0D108BD9-81ED-4DB2-BD59-A6C34878D82A}">
                        <a16:rowId xmlns:a16="http://schemas.microsoft.com/office/drawing/2014/main" val="3049591175"/>
                      </a:ext>
                    </a:extLst>
                  </a:tr>
                  <a:tr h="1379155">
                    <a:tc>
                      <a:txBody>
                        <a:bodyPr/>
                        <a:lstStyle/>
                        <a:p>
                          <a:endParaRPr lang="en-US"/>
                        </a:p>
                      </a:txBody>
                      <a:tcPr marL="68580" marR="68580" marT="0" marB="0">
                        <a:lnR w="12700" cap="flat" cmpd="sng" algn="ctr">
                          <a:solidFill>
                            <a:schemeClr val="tx1"/>
                          </a:solidFill>
                          <a:prstDash val="solid"/>
                          <a:round/>
                          <a:headEnd type="none" w="med" len="med"/>
                          <a:tailEnd type="none" w="med" len="med"/>
                        </a:lnR>
                        <a:blipFill>
                          <a:blip r:embed="rId3"/>
                          <a:stretch>
                            <a:fillRect t="-199559" r="-544872" b="-44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blipFill>
                          <a:blip r:embed="rId3"/>
                          <a:stretch>
                            <a:fillRect l="-163866" t="-199559" r="-792857" b="-441"/>
                          </a:stretch>
                        </a:blipFill>
                      </a:tcPr>
                    </a:tc>
                    <a:tc>
                      <a:txBody>
                        <a:bodyPr/>
                        <a:lstStyle/>
                        <a:p>
                          <a:endParaRPr lang="en-US"/>
                        </a:p>
                      </a:txBody>
                      <a:tcPr marL="68580" marR="68580" marT="0" marB="0">
                        <a:blipFill>
                          <a:blip r:embed="rId3"/>
                          <a:stretch>
                            <a:fillRect l="-271861" t="-199559" r="-716883" b="-441"/>
                          </a:stretch>
                        </a:blipFill>
                      </a:tcPr>
                    </a:tc>
                    <a:tc>
                      <a:txBody>
                        <a:bodyPr/>
                        <a:lstStyle/>
                        <a:p>
                          <a:endParaRPr lang="en-US"/>
                        </a:p>
                      </a:txBody>
                      <a:tcPr marL="68580" marR="68580" marT="0" marB="0">
                        <a:blipFill>
                          <a:blip r:embed="rId3"/>
                          <a:stretch>
                            <a:fillRect l="-325379" t="-199559" r="-527273" b="-441"/>
                          </a:stretch>
                        </a:blipFill>
                      </a:tcPr>
                    </a:tc>
                    <a:tc>
                      <a:txBody>
                        <a:bodyPr/>
                        <a:lstStyle/>
                        <a:p>
                          <a:endParaRPr lang="en-US"/>
                        </a:p>
                      </a:txBody>
                      <a:tcPr marL="68580" marR="68580" marT="0" marB="0">
                        <a:blipFill>
                          <a:blip r:embed="rId3"/>
                          <a:stretch>
                            <a:fillRect l="-269952" t="-199559" r="-234615" b="-441"/>
                          </a:stretch>
                        </a:blipFill>
                      </a:tcPr>
                    </a:tc>
                    <a:tc>
                      <a:txBody>
                        <a:bodyPr/>
                        <a:lstStyle/>
                        <a:p>
                          <a:endParaRPr lang="en-US"/>
                        </a:p>
                      </a:txBody>
                      <a:tcPr marL="68580" marR="68580" marT="0" marB="0">
                        <a:blipFill>
                          <a:blip r:embed="rId3"/>
                          <a:stretch>
                            <a:fillRect l="-352982" t="-199559" r="-123853" b="-441"/>
                          </a:stretch>
                        </a:blipFill>
                      </a:tcPr>
                    </a:tc>
                    <a:tc>
                      <a:txBody>
                        <a:bodyPr/>
                        <a:lstStyle/>
                        <a:p>
                          <a:endParaRPr lang="en-US"/>
                        </a:p>
                      </a:txBody>
                      <a:tcPr marL="68580" marR="68580" marT="0" marB="0">
                        <a:blipFill>
                          <a:blip r:embed="rId3"/>
                          <a:stretch>
                            <a:fillRect l="-662752" t="-199559" r="-81208" b="-441"/>
                          </a:stretch>
                        </a:blipFill>
                      </a:tcPr>
                    </a:tc>
                    <a:tc>
                      <a:txBody>
                        <a:bodyPr/>
                        <a:lstStyle/>
                        <a:p>
                          <a:endParaRPr lang="en-US"/>
                        </a:p>
                      </a:txBody>
                      <a:tcPr marL="68580" marR="68580" marT="0" marB="0">
                        <a:blipFill>
                          <a:blip r:embed="rId3"/>
                          <a:stretch>
                            <a:fillRect l="-943154" t="-199559" r="-415" b="-441"/>
                          </a:stretch>
                        </a:blipFill>
                      </a:tcPr>
                    </a:tc>
                    <a:extLst>
                      <a:ext uri="{0D108BD9-81ED-4DB2-BD59-A6C34878D82A}">
                        <a16:rowId xmlns:a16="http://schemas.microsoft.com/office/drawing/2014/main" val="1554522415"/>
                      </a:ext>
                    </a:extLst>
                  </a:tr>
                </a:tbl>
              </a:graphicData>
            </a:graphic>
          </p:graphicFrame>
        </mc:Fallback>
      </mc:AlternateContent>
      <p:sp>
        <p:nvSpPr>
          <p:cNvPr id="7" name="TextBox 6">
            <a:extLst>
              <a:ext uri="{FF2B5EF4-FFF2-40B4-BE49-F238E27FC236}">
                <a16:creationId xmlns:a16="http://schemas.microsoft.com/office/drawing/2014/main" id="{8E5500A8-46BA-32A8-FE95-7747D3D507FD}"/>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24</a:t>
            </a:r>
            <a:endParaRPr lang="he-IL"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text, diagram, screenshot, circle&#10;&#10;Description automatically generated">
            <a:extLst>
              <a:ext uri="{FF2B5EF4-FFF2-40B4-BE49-F238E27FC236}">
                <a16:creationId xmlns:a16="http://schemas.microsoft.com/office/drawing/2014/main" id="{E0B35BDF-ADC0-C71B-CB51-CC1D6F99C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183" y="1973646"/>
            <a:ext cx="9717327" cy="8122113"/>
          </a:xfrm>
          <a:prstGeom prst="rect">
            <a:avLst/>
          </a:prstGeom>
        </p:spPr>
      </p:pic>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9" name="Group 9"/>
          <p:cNvGrpSpPr/>
          <p:nvPr/>
        </p:nvGrpSpPr>
        <p:grpSpPr>
          <a:xfrm>
            <a:off x="1906991" y="9280372"/>
            <a:ext cx="2977778" cy="257877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11" name="Group 11"/>
          <p:cNvGrpSpPr/>
          <p:nvPr/>
        </p:nvGrpSpPr>
        <p:grpSpPr>
          <a:xfrm>
            <a:off x="-1232030" y="6457228"/>
            <a:ext cx="4201515" cy="3638531"/>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13" name="Group 13"/>
          <p:cNvGrpSpPr/>
          <p:nvPr/>
        </p:nvGrpSpPr>
        <p:grpSpPr>
          <a:xfrm>
            <a:off x="-1648181" y="5636358"/>
            <a:ext cx="2481390" cy="2148895"/>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8" name="TextBox 7">
            <a:extLst>
              <a:ext uri="{FF2B5EF4-FFF2-40B4-BE49-F238E27FC236}">
                <a16:creationId xmlns:a16="http://schemas.microsoft.com/office/drawing/2014/main" id="{F15EE478-4481-5B7D-34FE-718568E1AECB}"/>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25</a:t>
            </a:r>
            <a:endParaRPr lang="he-IL" sz="3600" dirty="0"/>
          </a:p>
        </p:txBody>
      </p:sp>
      <p:sp>
        <p:nvSpPr>
          <p:cNvPr id="16" name="TextBox 9">
            <a:extLst>
              <a:ext uri="{FF2B5EF4-FFF2-40B4-BE49-F238E27FC236}">
                <a16:creationId xmlns:a16="http://schemas.microsoft.com/office/drawing/2014/main" id="{8907AFD1-91F2-0696-4107-2B47BF8A3C66}"/>
              </a:ext>
            </a:extLst>
          </p:cNvPr>
          <p:cNvSpPr txBox="1"/>
          <p:nvPr/>
        </p:nvSpPr>
        <p:spPr>
          <a:xfrm>
            <a:off x="426395" y="443242"/>
            <a:ext cx="16832904" cy="126983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UML diagrams – Use case</a:t>
            </a:r>
          </a:p>
        </p:txBody>
      </p:sp>
    </p:spTree>
    <p:extLst>
      <p:ext uri="{BB962C8B-B14F-4D97-AF65-F5344CB8AC3E}">
        <p14:creationId xmlns:p14="http://schemas.microsoft.com/office/powerpoint/2010/main" val="218507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9" name="Group 9"/>
          <p:cNvGrpSpPr/>
          <p:nvPr/>
        </p:nvGrpSpPr>
        <p:grpSpPr>
          <a:xfrm>
            <a:off x="1906991" y="9280372"/>
            <a:ext cx="2977778" cy="257877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11" name="Group 11"/>
          <p:cNvGrpSpPr/>
          <p:nvPr/>
        </p:nvGrpSpPr>
        <p:grpSpPr>
          <a:xfrm>
            <a:off x="-1232030" y="6457228"/>
            <a:ext cx="4201515" cy="3638531"/>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13" name="Group 13"/>
          <p:cNvGrpSpPr/>
          <p:nvPr/>
        </p:nvGrpSpPr>
        <p:grpSpPr>
          <a:xfrm>
            <a:off x="-1648181" y="5636358"/>
            <a:ext cx="2481390" cy="2148895"/>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8" name="TextBox 7">
            <a:extLst>
              <a:ext uri="{FF2B5EF4-FFF2-40B4-BE49-F238E27FC236}">
                <a16:creationId xmlns:a16="http://schemas.microsoft.com/office/drawing/2014/main" id="{F15EE478-4481-5B7D-34FE-718568E1AECB}"/>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24</a:t>
            </a:r>
            <a:endParaRPr lang="he-IL" sz="3600" dirty="0"/>
          </a:p>
        </p:txBody>
      </p:sp>
      <p:pic>
        <p:nvPicPr>
          <p:cNvPr id="17" name="Picture 16">
            <a:extLst>
              <a:ext uri="{FF2B5EF4-FFF2-40B4-BE49-F238E27FC236}">
                <a16:creationId xmlns:a16="http://schemas.microsoft.com/office/drawing/2014/main" id="{52B4D0EF-9BD9-9CB0-2153-859EFE9785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8920" y="0"/>
            <a:ext cx="11703161" cy="10187751"/>
          </a:xfrm>
          <a:prstGeom prst="rect">
            <a:avLst/>
          </a:prstGeom>
          <a:noFill/>
          <a:ln>
            <a:noFill/>
          </a:ln>
        </p:spPr>
      </p:pic>
      <p:sp>
        <p:nvSpPr>
          <p:cNvPr id="16" name="TextBox 9">
            <a:extLst>
              <a:ext uri="{FF2B5EF4-FFF2-40B4-BE49-F238E27FC236}">
                <a16:creationId xmlns:a16="http://schemas.microsoft.com/office/drawing/2014/main" id="{8907AFD1-91F2-0696-4107-2B47BF8A3C66}"/>
              </a:ext>
            </a:extLst>
          </p:cNvPr>
          <p:cNvSpPr txBox="1"/>
          <p:nvPr/>
        </p:nvSpPr>
        <p:spPr>
          <a:xfrm>
            <a:off x="426395" y="443242"/>
            <a:ext cx="16832904" cy="126983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UML diagrams - Class</a:t>
            </a:r>
          </a:p>
        </p:txBody>
      </p:sp>
      <p:sp>
        <p:nvSpPr>
          <p:cNvPr id="15" name="TextBox 7">
            <a:extLst>
              <a:ext uri="{FF2B5EF4-FFF2-40B4-BE49-F238E27FC236}">
                <a16:creationId xmlns:a16="http://schemas.microsoft.com/office/drawing/2014/main" id="{64111719-3FAD-02EB-345C-BB9CB18B46DA}"/>
              </a:ext>
            </a:extLst>
          </p:cNvPr>
          <p:cNvSpPr txBox="1"/>
          <p:nvPr/>
        </p:nvSpPr>
        <p:spPr>
          <a:xfrm>
            <a:off x="17830800" y="98238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26</a:t>
            </a:r>
            <a:endParaRPr lang="he-IL" sz="3600" dirty="0"/>
          </a:p>
        </p:txBody>
      </p:sp>
    </p:spTree>
    <p:extLst>
      <p:ext uri="{BB962C8B-B14F-4D97-AF65-F5344CB8AC3E}">
        <p14:creationId xmlns:p14="http://schemas.microsoft.com/office/powerpoint/2010/main" val="325314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2A7B0B-3374-084E-197D-890A26EE60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1442" y="1865995"/>
            <a:ext cx="15542809" cy="7711624"/>
          </a:xfrm>
          <a:prstGeom prst="rect">
            <a:avLst/>
          </a:prstGeom>
          <a:noFill/>
          <a:ln>
            <a:noFill/>
          </a:ln>
        </p:spPr>
      </p:pic>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9" name="Group 9"/>
          <p:cNvGrpSpPr/>
          <p:nvPr/>
        </p:nvGrpSpPr>
        <p:grpSpPr>
          <a:xfrm>
            <a:off x="1891751" y="9295612"/>
            <a:ext cx="2977778" cy="257877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13" name="Group 13"/>
          <p:cNvGrpSpPr/>
          <p:nvPr/>
        </p:nvGrpSpPr>
        <p:grpSpPr>
          <a:xfrm>
            <a:off x="-1648181" y="5636358"/>
            <a:ext cx="2481390" cy="2148895"/>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8" name="TextBox 7">
            <a:extLst>
              <a:ext uri="{FF2B5EF4-FFF2-40B4-BE49-F238E27FC236}">
                <a16:creationId xmlns:a16="http://schemas.microsoft.com/office/drawing/2014/main" id="{F15EE478-4481-5B7D-34FE-718568E1AECB}"/>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27</a:t>
            </a:r>
            <a:endParaRPr lang="he-IL" sz="3600" dirty="0"/>
          </a:p>
        </p:txBody>
      </p:sp>
      <p:sp>
        <p:nvSpPr>
          <p:cNvPr id="16" name="TextBox 9">
            <a:extLst>
              <a:ext uri="{FF2B5EF4-FFF2-40B4-BE49-F238E27FC236}">
                <a16:creationId xmlns:a16="http://schemas.microsoft.com/office/drawing/2014/main" id="{8907AFD1-91F2-0696-4107-2B47BF8A3C66}"/>
              </a:ext>
            </a:extLst>
          </p:cNvPr>
          <p:cNvSpPr txBox="1"/>
          <p:nvPr/>
        </p:nvSpPr>
        <p:spPr>
          <a:xfrm>
            <a:off x="426395" y="443242"/>
            <a:ext cx="16832904" cy="126983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UML diagrams - Package</a:t>
            </a:r>
          </a:p>
        </p:txBody>
      </p:sp>
    </p:spTree>
    <p:extLst>
      <p:ext uri="{BB962C8B-B14F-4D97-AF65-F5344CB8AC3E}">
        <p14:creationId xmlns:p14="http://schemas.microsoft.com/office/powerpoint/2010/main" val="467597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5EE478-4481-5B7D-34FE-718568E1AECB}"/>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28</a:t>
            </a:r>
            <a:endParaRPr lang="he-IL" sz="3600" dirty="0"/>
          </a:p>
        </p:txBody>
      </p:sp>
      <p:sp>
        <p:nvSpPr>
          <p:cNvPr id="16" name="TextBox 9">
            <a:extLst>
              <a:ext uri="{FF2B5EF4-FFF2-40B4-BE49-F238E27FC236}">
                <a16:creationId xmlns:a16="http://schemas.microsoft.com/office/drawing/2014/main" id="{8907AFD1-91F2-0696-4107-2B47BF8A3C66}"/>
              </a:ext>
            </a:extLst>
          </p:cNvPr>
          <p:cNvSpPr txBox="1"/>
          <p:nvPr/>
        </p:nvSpPr>
        <p:spPr>
          <a:xfrm>
            <a:off x="426395" y="443242"/>
            <a:ext cx="16832904" cy="126983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GUI</a:t>
            </a:r>
          </a:p>
        </p:txBody>
      </p:sp>
      <p:pic>
        <p:nvPicPr>
          <p:cNvPr id="18" name="Picture 17" descr="A screenshot of a computer&#10;&#10;Description automatically generated with low confidence">
            <a:extLst>
              <a:ext uri="{FF2B5EF4-FFF2-40B4-BE49-F238E27FC236}">
                <a16:creationId xmlns:a16="http://schemas.microsoft.com/office/drawing/2014/main" id="{D2D0E4A6-6CAD-ABE9-09D2-73B31AC8B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037" y="443242"/>
            <a:ext cx="9305925" cy="3429000"/>
          </a:xfrm>
          <a:prstGeom prst="rect">
            <a:avLst/>
          </a:prstGeom>
          <a:ln>
            <a:noFill/>
          </a:ln>
          <a:effectLst>
            <a:outerShdw blurRad="292100" dist="139700" dir="2700000" algn="tl" rotWithShape="0">
              <a:srgbClr val="333333">
                <a:alpha val="65000"/>
              </a:srgbClr>
            </a:outerShdw>
          </a:effectLst>
        </p:spPr>
      </p:pic>
      <p:pic>
        <p:nvPicPr>
          <p:cNvPr id="20" name="Picture 19" descr="A screenshot of a computer&#10;&#10;Description automatically generated with medium confidence">
            <a:extLst>
              <a:ext uri="{FF2B5EF4-FFF2-40B4-BE49-F238E27FC236}">
                <a16:creationId xmlns:a16="http://schemas.microsoft.com/office/drawing/2014/main" id="{D690622B-C805-0567-D53D-8ABAE96C7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037" y="4576705"/>
            <a:ext cx="9305925" cy="4705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1457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5EE478-4481-5B7D-34FE-718568E1AECB}"/>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29</a:t>
            </a:r>
            <a:endParaRPr lang="he-IL" sz="3600" dirty="0"/>
          </a:p>
        </p:txBody>
      </p:sp>
      <p:sp>
        <p:nvSpPr>
          <p:cNvPr id="16" name="TextBox 9">
            <a:extLst>
              <a:ext uri="{FF2B5EF4-FFF2-40B4-BE49-F238E27FC236}">
                <a16:creationId xmlns:a16="http://schemas.microsoft.com/office/drawing/2014/main" id="{8907AFD1-91F2-0696-4107-2B47BF8A3C66}"/>
              </a:ext>
            </a:extLst>
          </p:cNvPr>
          <p:cNvSpPr txBox="1"/>
          <p:nvPr/>
        </p:nvSpPr>
        <p:spPr>
          <a:xfrm>
            <a:off x="426395" y="443242"/>
            <a:ext cx="16832904" cy="126983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GUI</a:t>
            </a:r>
          </a:p>
        </p:txBody>
      </p:sp>
      <p:pic>
        <p:nvPicPr>
          <p:cNvPr id="22" name="Picture 21" descr="A screenshot of a computer&#10;&#10;Description automatically generated with medium confidence">
            <a:extLst>
              <a:ext uri="{FF2B5EF4-FFF2-40B4-BE49-F238E27FC236}">
                <a16:creationId xmlns:a16="http://schemas.microsoft.com/office/drawing/2014/main" id="{25BEDB5A-EBA6-2569-997E-6EED6D20B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037" y="443242"/>
            <a:ext cx="9305925" cy="4524375"/>
          </a:xfrm>
          <a:prstGeom prst="rect">
            <a:avLst/>
          </a:prstGeom>
          <a:ln>
            <a:noFill/>
          </a:ln>
          <a:effectLst>
            <a:outerShdw blurRad="292100" dist="139700" dir="2700000" algn="tl" rotWithShape="0">
              <a:srgbClr val="333333">
                <a:alpha val="65000"/>
              </a:srgbClr>
            </a:outerShdw>
          </a:effectLst>
        </p:spPr>
      </p:pic>
      <p:pic>
        <p:nvPicPr>
          <p:cNvPr id="24" name="Picture 23" descr="A screenshot of a training process&#10;&#10;Description automatically generated with medium confidence">
            <a:extLst>
              <a:ext uri="{FF2B5EF4-FFF2-40B4-BE49-F238E27FC236}">
                <a16:creationId xmlns:a16="http://schemas.microsoft.com/office/drawing/2014/main" id="{24BB55D2-E628-68C5-852B-89F1077F2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1037" y="5389631"/>
            <a:ext cx="9305925" cy="4543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4415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4" name="Group 4"/>
          <p:cNvGrpSpPr/>
          <p:nvPr/>
        </p:nvGrpSpPr>
        <p:grpSpPr>
          <a:xfrm>
            <a:off x="-2148049" y="6674584"/>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6" name="TextBox 6"/>
          <p:cNvSpPr txBox="1"/>
          <p:nvPr/>
        </p:nvSpPr>
        <p:spPr>
          <a:xfrm>
            <a:off x="63040" y="457335"/>
            <a:ext cx="6644344" cy="5193986"/>
          </a:xfrm>
          <a:prstGeom prst="rect">
            <a:avLst/>
          </a:prstGeom>
        </p:spPr>
        <p:txBody>
          <a:bodyPr wrap="square" lIns="0" tIns="0" rIns="0" bIns="0" rtlCol="0" anchor="t">
            <a:spAutoFit/>
          </a:bodyPr>
          <a:lstStyle/>
          <a:p>
            <a:pPr>
              <a:lnSpc>
                <a:spcPts val="10199"/>
              </a:lnSpc>
            </a:pPr>
            <a:r>
              <a:rPr lang="en-US" sz="8499" spc="-84" dirty="0">
                <a:solidFill>
                  <a:srgbClr val="F4F4F4"/>
                </a:solidFill>
                <a:latin typeface="Fira Sans Medium"/>
              </a:rPr>
              <a:t>What is image inpainting?</a:t>
            </a:r>
          </a:p>
          <a:p>
            <a:pPr marL="0" lvl="0" indent="0" algn="l">
              <a:lnSpc>
                <a:spcPts val="10199"/>
              </a:lnSpc>
              <a:spcBef>
                <a:spcPct val="0"/>
              </a:spcBef>
            </a:pPr>
            <a:endParaRPr lang="en-US" sz="8499" spc="-84" dirty="0">
              <a:solidFill>
                <a:srgbClr val="F4F4F4"/>
              </a:solidFill>
              <a:latin typeface="Fira Sans Medium"/>
            </a:endParaRPr>
          </a:p>
        </p:txBody>
      </p:sp>
      <p:sp>
        <p:nvSpPr>
          <p:cNvPr id="7" name="TextBox 7"/>
          <p:cNvSpPr txBox="1"/>
          <p:nvPr/>
        </p:nvSpPr>
        <p:spPr>
          <a:xfrm>
            <a:off x="7369274" y="2812950"/>
            <a:ext cx="10646107" cy="3668184"/>
          </a:xfrm>
          <a:prstGeom prst="rect">
            <a:avLst/>
          </a:prstGeom>
        </p:spPr>
        <p:txBody>
          <a:bodyPr wrap="square" lIns="0" tIns="0" rIns="0" bIns="0" rtlCol="0" anchor="t">
            <a:spAutoFit/>
          </a:bodyPr>
          <a:lstStyle/>
          <a:p>
            <a:pPr marL="712467" lvl="1" indent="-356233">
              <a:lnSpc>
                <a:spcPts val="4619"/>
              </a:lnSpc>
              <a:spcBef>
                <a:spcPts val="1200"/>
              </a:spcBef>
              <a:buFont typeface="Arial"/>
              <a:buChar char="•"/>
            </a:pPr>
            <a:r>
              <a:rPr lang="en-US" sz="3600" dirty="0">
                <a:solidFill>
                  <a:srgbClr val="000000"/>
                </a:solidFill>
                <a:latin typeface="Fira Sans Light"/>
              </a:rPr>
              <a:t>Image inpainting is a process of filling in missing or corrupted parts of an image with realistic content.</a:t>
            </a:r>
          </a:p>
          <a:p>
            <a:pPr marL="712467" lvl="1" indent="-356233">
              <a:lnSpc>
                <a:spcPts val="4619"/>
              </a:lnSpc>
              <a:spcBef>
                <a:spcPts val="1200"/>
              </a:spcBef>
              <a:buFont typeface="Arial"/>
              <a:buChar char="•"/>
            </a:pPr>
            <a:r>
              <a:rPr lang="en-US" sz="3600" dirty="0">
                <a:solidFill>
                  <a:srgbClr val="000000"/>
                </a:solidFill>
                <a:latin typeface="Fira Sans Light"/>
              </a:rPr>
              <a:t>Challenging task due to the need for the model to understand the context and semantics of the image in order to generate plausible content.</a:t>
            </a:r>
          </a:p>
        </p:txBody>
      </p:sp>
      <p:grpSp>
        <p:nvGrpSpPr>
          <p:cNvPr id="17" name="Group 3">
            <a:extLst>
              <a:ext uri="{FF2B5EF4-FFF2-40B4-BE49-F238E27FC236}">
                <a16:creationId xmlns:a16="http://schemas.microsoft.com/office/drawing/2014/main" id="{C58FF451-C869-6357-5C75-71832810C65B}"/>
              </a:ext>
            </a:extLst>
          </p:cNvPr>
          <p:cNvGrpSpPr/>
          <p:nvPr/>
        </p:nvGrpSpPr>
        <p:grpSpPr>
          <a:xfrm rot="-10800000">
            <a:off x="4925359" y="-884697"/>
            <a:ext cx="3564050" cy="3144313"/>
            <a:chOff x="0" y="0"/>
            <a:chExt cx="3619627" cy="3134614"/>
          </a:xfrm>
        </p:grpSpPr>
        <p:sp>
          <p:nvSpPr>
            <p:cNvPr id="18" name="Freeform 4">
              <a:extLst>
                <a:ext uri="{FF2B5EF4-FFF2-40B4-BE49-F238E27FC236}">
                  <a16:creationId xmlns:a16="http://schemas.microsoft.com/office/drawing/2014/main" id="{CD04AF0A-5B73-7040-21C9-F8914389AEE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pic>
        <p:nvPicPr>
          <p:cNvPr id="9" name="Picture 8">
            <a:extLst>
              <a:ext uri="{FF2B5EF4-FFF2-40B4-BE49-F238E27FC236}">
                <a16:creationId xmlns:a16="http://schemas.microsoft.com/office/drawing/2014/main" id="{1AEC084D-0CE6-525C-7F3B-0FAACFE12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01" y="4552575"/>
            <a:ext cx="6160853" cy="2813954"/>
          </a:xfrm>
          <a:prstGeom prst="rect">
            <a:avLst/>
          </a:prstGeom>
        </p:spPr>
      </p:pic>
      <p:sp>
        <p:nvSpPr>
          <p:cNvPr id="8" name="TextBox 7">
            <a:extLst>
              <a:ext uri="{FF2B5EF4-FFF2-40B4-BE49-F238E27FC236}">
                <a16:creationId xmlns:a16="http://schemas.microsoft.com/office/drawing/2014/main" id="{F96EA471-9C70-8F8C-B600-482B79F899D6}"/>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3</a:t>
            </a:r>
            <a:endParaRPr lang="he-IL"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5EE478-4481-5B7D-34FE-718568E1AECB}"/>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30</a:t>
            </a:r>
            <a:endParaRPr lang="he-IL" sz="3600" dirty="0"/>
          </a:p>
        </p:txBody>
      </p:sp>
      <p:sp>
        <p:nvSpPr>
          <p:cNvPr id="16" name="TextBox 9">
            <a:extLst>
              <a:ext uri="{FF2B5EF4-FFF2-40B4-BE49-F238E27FC236}">
                <a16:creationId xmlns:a16="http://schemas.microsoft.com/office/drawing/2014/main" id="{8907AFD1-91F2-0696-4107-2B47BF8A3C66}"/>
              </a:ext>
            </a:extLst>
          </p:cNvPr>
          <p:cNvSpPr txBox="1"/>
          <p:nvPr/>
        </p:nvSpPr>
        <p:spPr>
          <a:xfrm>
            <a:off x="426395" y="443242"/>
            <a:ext cx="16832904" cy="126983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GUI</a:t>
            </a:r>
          </a:p>
        </p:txBody>
      </p:sp>
      <p:pic>
        <p:nvPicPr>
          <p:cNvPr id="3" name="Picture 2" descr="A screenshot of a computer&#10;&#10;Description automatically generated with medium confidence">
            <a:extLst>
              <a:ext uri="{FF2B5EF4-FFF2-40B4-BE49-F238E27FC236}">
                <a16:creationId xmlns:a16="http://schemas.microsoft.com/office/drawing/2014/main" id="{D3D12EBD-B413-7C15-2D40-DAEAC20A7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475" y="624962"/>
            <a:ext cx="9305925" cy="4038600"/>
          </a:xfrm>
          <a:prstGeom prst="rect">
            <a:avLst/>
          </a:prstGeom>
          <a:ln>
            <a:noFill/>
          </a:ln>
          <a:effectLst>
            <a:outerShdw blurRad="292100" dist="139700" dir="2700000" algn="tl" rotWithShape="0">
              <a:srgbClr val="333333">
                <a:alpha val="65000"/>
              </a:srgbClr>
            </a:outerShdw>
          </a:effectLst>
        </p:spPr>
      </p:pic>
      <p:pic>
        <p:nvPicPr>
          <p:cNvPr id="5" name="Picture 4" descr="A screenshot of a person&#10;&#10;Description automatically generated with medium confidence">
            <a:extLst>
              <a:ext uri="{FF2B5EF4-FFF2-40B4-BE49-F238E27FC236}">
                <a16:creationId xmlns:a16="http://schemas.microsoft.com/office/drawing/2014/main" id="{93C2F226-1499-BDA8-A3B9-EA9373BFE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74" y="3575446"/>
            <a:ext cx="9305925" cy="609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9450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5EE478-4481-5B7D-34FE-718568E1AECB}"/>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31</a:t>
            </a:r>
            <a:endParaRPr lang="he-IL" sz="3600" dirty="0"/>
          </a:p>
        </p:txBody>
      </p:sp>
      <p:sp>
        <p:nvSpPr>
          <p:cNvPr id="16" name="TextBox 9">
            <a:extLst>
              <a:ext uri="{FF2B5EF4-FFF2-40B4-BE49-F238E27FC236}">
                <a16:creationId xmlns:a16="http://schemas.microsoft.com/office/drawing/2014/main" id="{8907AFD1-91F2-0696-4107-2B47BF8A3C66}"/>
              </a:ext>
            </a:extLst>
          </p:cNvPr>
          <p:cNvSpPr txBox="1"/>
          <p:nvPr/>
        </p:nvSpPr>
        <p:spPr>
          <a:xfrm>
            <a:off x="426395" y="443242"/>
            <a:ext cx="16832904" cy="126983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GUI</a:t>
            </a:r>
          </a:p>
        </p:txBody>
      </p:sp>
      <p:pic>
        <p:nvPicPr>
          <p:cNvPr id="4" name="Picture 3" descr="A screenshot of a person&#10;&#10;Description automatically generated with medium confidence">
            <a:extLst>
              <a:ext uri="{FF2B5EF4-FFF2-40B4-BE49-F238E27FC236}">
                <a16:creationId xmlns:a16="http://schemas.microsoft.com/office/drawing/2014/main" id="{F272A601-76FD-9183-E643-05DC13E35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9597" y="702322"/>
            <a:ext cx="9305925" cy="5019675"/>
          </a:xfrm>
          <a:prstGeom prst="rect">
            <a:avLst/>
          </a:prstGeom>
          <a:ln>
            <a:noFill/>
          </a:ln>
          <a:effectLst>
            <a:outerShdw blurRad="292100" dist="139700" dir="2700000" algn="tl" rotWithShape="0">
              <a:srgbClr val="333333">
                <a:alpha val="65000"/>
              </a:srgbClr>
            </a:outerShdw>
          </a:effectLst>
        </p:spPr>
      </p:pic>
      <p:pic>
        <p:nvPicPr>
          <p:cNvPr id="7" name="Picture 6" descr="A screenshot of a person&#10;&#10;Description automatically generated with medium confidence">
            <a:extLst>
              <a:ext uri="{FF2B5EF4-FFF2-40B4-BE49-F238E27FC236}">
                <a16:creationId xmlns:a16="http://schemas.microsoft.com/office/drawing/2014/main" id="{EE459563-3A54-F350-BDBD-739018ED2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478" y="4396740"/>
            <a:ext cx="9305925" cy="502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9907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10" name="TextBox 10"/>
          <p:cNvSpPr txBox="1"/>
          <p:nvPr/>
        </p:nvSpPr>
        <p:spPr>
          <a:xfrm>
            <a:off x="1028700" y="1028700"/>
            <a:ext cx="10707278" cy="128587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GUI Demo</a:t>
            </a:r>
          </a:p>
        </p:txBody>
      </p:sp>
      <p:sp>
        <p:nvSpPr>
          <p:cNvPr id="11" name="TextBox 10">
            <a:extLst>
              <a:ext uri="{FF2B5EF4-FFF2-40B4-BE49-F238E27FC236}">
                <a16:creationId xmlns:a16="http://schemas.microsoft.com/office/drawing/2014/main" id="{188A8BA8-EC3B-FEA0-2CE9-74AAC6EF4092}"/>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32</a:t>
            </a:r>
            <a:endParaRPr lang="he-IL" sz="3600" dirty="0"/>
          </a:p>
        </p:txBody>
      </p:sp>
      <p:pic>
        <p:nvPicPr>
          <p:cNvPr id="8" name="Final demo">
            <a:hlinkClick r:id="" action="ppaction://media"/>
            <a:extLst>
              <a:ext uri="{FF2B5EF4-FFF2-40B4-BE49-F238E27FC236}">
                <a16:creationId xmlns:a16="http://schemas.microsoft.com/office/drawing/2014/main" id="{E0E451B4-835B-5718-1D59-FD288FD723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1056" y="2140403"/>
            <a:ext cx="14482840" cy="8146597"/>
          </a:xfrm>
          <a:prstGeom prst="rect">
            <a:avLst/>
          </a:prstGeom>
        </p:spPr>
      </p:pic>
    </p:spTree>
    <p:extLst>
      <p:ext uri="{BB962C8B-B14F-4D97-AF65-F5344CB8AC3E}">
        <p14:creationId xmlns:p14="http://schemas.microsoft.com/office/powerpoint/2010/main" val="3197538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8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10" name="TextBox 10"/>
          <p:cNvSpPr txBox="1"/>
          <p:nvPr/>
        </p:nvSpPr>
        <p:spPr>
          <a:xfrm>
            <a:off x="1028700" y="1028700"/>
            <a:ext cx="10707278" cy="128587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GUI Testing Plan</a:t>
            </a:r>
          </a:p>
        </p:txBody>
      </p:sp>
      <p:graphicFrame>
        <p:nvGraphicFramePr>
          <p:cNvPr id="8" name="Table 7">
            <a:extLst>
              <a:ext uri="{FF2B5EF4-FFF2-40B4-BE49-F238E27FC236}">
                <a16:creationId xmlns:a16="http://schemas.microsoft.com/office/drawing/2014/main" id="{70AF60B0-3A2E-B143-1CAA-4B42121F37B0}"/>
              </a:ext>
            </a:extLst>
          </p:cNvPr>
          <p:cNvGraphicFramePr>
            <a:graphicFrameLocks noGrp="1"/>
          </p:cNvGraphicFramePr>
          <p:nvPr>
            <p:extLst>
              <p:ext uri="{D42A27DB-BD31-4B8C-83A1-F6EECF244321}">
                <p14:modId xmlns:p14="http://schemas.microsoft.com/office/powerpoint/2010/main" val="1026754974"/>
              </p:ext>
            </p:extLst>
          </p:nvPr>
        </p:nvGraphicFramePr>
        <p:xfrm>
          <a:off x="0" y="2820349"/>
          <a:ext cx="18288000" cy="7449506"/>
        </p:xfrm>
        <a:graphic>
          <a:graphicData uri="http://schemas.openxmlformats.org/drawingml/2006/table">
            <a:tbl>
              <a:tblPr firstRow="1" firstCol="1" bandRow="1">
                <a:tableStyleId>{5C22544A-7EE6-4342-B048-85BDC9FD1C3A}</a:tableStyleId>
              </a:tblPr>
              <a:tblGrid>
                <a:gridCol w="1181958">
                  <a:extLst>
                    <a:ext uri="{9D8B030D-6E8A-4147-A177-3AD203B41FA5}">
                      <a16:colId xmlns:a16="http://schemas.microsoft.com/office/drawing/2014/main" val="826039168"/>
                    </a:ext>
                  </a:extLst>
                </a:gridCol>
                <a:gridCol w="4649424">
                  <a:extLst>
                    <a:ext uri="{9D8B030D-6E8A-4147-A177-3AD203B41FA5}">
                      <a16:colId xmlns:a16="http://schemas.microsoft.com/office/drawing/2014/main" val="2999509681"/>
                    </a:ext>
                  </a:extLst>
                </a:gridCol>
                <a:gridCol w="6523307">
                  <a:extLst>
                    <a:ext uri="{9D8B030D-6E8A-4147-A177-3AD203B41FA5}">
                      <a16:colId xmlns:a16="http://schemas.microsoft.com/office/drawing/2014/main" val="899032017"/>
                    </a:ext>
                  </a:extLst>
                </a:gridCol>
                <a:gridCol w="5933311">
                  <a:extLst>
                    <a:ext uri="{9D8B030D-6E8A-4147-A177-3AD203B41FA5}">
                      <a16:colId xmlns:a16="http://schemas.microsoft.com/office/drawing/2014/main" val="1369691724"/>
                    </a:ext>
                  </a:extLst>
                </a:gridCol>
              </a:tblGrid>
              <a:tr h="155343">
                <a:tc>
                  <a:txBody>
                    <a:bodyPr/>
                    <a:lstStyle/>
                    <a:p>
                      <a:pPr marL="0" marR="0" algn="l" rtl="0">
                        <a:lnSpc>
                          <a:spcPct val="107000"/>
                        </a:lnSpc>
                        <a:spcBef>
                          <a:spcPts val="0"/>
                        </a:spcBef>
                        <a:spcAft>
                          <a:spcPts val="0"/>
                        </a:spcAft>
                      </a:pPr>
                      <a:r>
                        <a:rPr lang="en-US" sz="3600" kern="100">
                          <a:effectLst/>
                        </a:rPr>
                        <a:t>Test</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a:effectLst/>
                        </a:rPr>
                        <a:t>Module</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dirty="0">
                          <a:effectLst/>
                        </a:rPr>
                        <a:t>Test Description</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dirty="0">
                          <a:effectLst/>
                        </a:rPr>
                        <a:t>Expected Result</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extLst>
                  <a:ext uri="{0D108BD9-81ED-4DB2-BD59-A6C34878D82A}">
                    <a16:rowId xmlns:a16="http://schemas.microsoft.com/office/drawing/2014/main" val="1978424243"/>
                  </a:ext>
                </a:extLst>
              </a:tr>
              <a:tr h="75919">
                <a:tc>
                  <a:txBody>
                    <a:bodyPr/>
                    <a:lstStyle/>
                    <a:p>
                      <a:pPr marL="0" marR="0" algn="l" rtl="0">
                        <a:lnSpc>
                          <a:spcPct val="107000"/>
                        </a:lnSpc>
                        <a:spcBef>
                          <a:spcPts val="0"/>
                        </a:spcBef>
                        <a:spcAft>
                          <a:spcPts val="0"/>
                        </a:spcAft>
                      </a:pPr>
                      <a:r>
                        <a:rPr lang="en-US" sz="3600" kern="100">
                          <a:effectLst/>
                        </a:rPr>
                        <a:t>1</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dirty="0">
                          <a:effectLst/>
                        </a:rPr>
                        <a:t>Main window</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Click ‘Home’ button.</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Open ‘Home’ window.</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extLst>
                  <a:ext uri="{0D108BD9-81ED-4DB2-BD59-A6C34878D82A}">
                    <a16:rowId xmlns:a16="http://schemas.microsoft.com/office/drawing/2014/main" val="4217914179"/>
                  </a:ext>
                </a:extLst>
              </a:tr>
              <a:tr h="75919">
                <a:tc>
                  <a:txBody>
                    <a:bodyPr/>
                    <a:lstStyle/>
                    <a:p>
                      <a:pPr marL="0" marR="0" algn="l" rtl="0">
                        <a:lnSpc>
                          <a:spcPct val="107000"/>
                        </a:lnSpc>
                        <a:spcBef>
                          <a:spcPts val="0"/>
                        </a:spcBef>
                        <a:spcAft>
                          <a:spcPts val="0"/>
                        </a:spcAft>
                      </a:pPr>
                      <a:r>
                        <a:rPr lang="en-US" sz="3600" kern="100">
                          <a:effectLst/>
                        </a:rPr>
                        <a:t>2</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Main window</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Click ‘Train’ button.</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Open ‘Train’ window.</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extLst>
                  <a:ext uri="{0D108BD9-81ED-4DB2-BD59-A6C34878D82A}">
                    <a16:rowId xmlns:a16="http://schemas.microsoft.com/office/drawing/2014/main" val="2863710795"/>
                  </a:ext>
                </a:extLst>
              </a:tr>
              <a:tr h="75919">
                <a:tc>
                  <a:txBody>
                    <a:bodyPr/>
                    <a:lstStyle/>
                    <a:p>
                      <a:pPr marL="0" marR="0" algn="l" rtl="0">
                        <a:lnSpc>
                          <a:spcPct val="107000"/>
                        </a:lnSpc>
                        <a:spcBef>
                          <a:spcPts val="0"/>
                        </a:spcBef>
                        <a:spcAft>
                          <a:spcPts val="0"/>
                        </a:spcAft>
                      </a:pPr>
                      <a:r>
                        <a:rPr lang="en-US" sz="3600" kern="100">
                          <a:effectLst/>
                        </a:rPr>
                        <a:t>3</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Main window</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Click ‘Inference’ button.</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Open ‘Inference’ window.</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extLst>
                  <a:ext uri="{0D108BD9-81ED-4DB2-BD59-A6C34878D82A}">
                    <a16:rowId xmlns:a16="http://schemas.microsoft.com/office/drawing/2014/main" val="347866969"/>
                  </a:ext>
                </a:extLst>
              </a:tr>
              <a:tr h="234766">
                <a:tc>
                  <a:txBody>
                    <a:bodyPr/>
                    <a:lstStyle/>
                    <a:p>
                      <a:pPr marL="0" marR="0" algn="l" rtl="0">
                        <a:lnSpc>
                          <a:spcPct val="107000"/>
                        </a:lnSpc>
                        <a:spcBef>
                          <a:spcPts val="0"/>
                        </a:spcBef>
                        <a:spcAft>
                          <a:spcPts val="0"/>
                        </a:spcAft>
                      </a:pPr>
                      <a:r>
                        <a:rPr lang="en-US" sz="3600" kern="100">
                          <a:effectLst/>
                        </a:rPr>
                        <a:t>4</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Train window -&gt; InpaintGAN configuration</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Click Drop-down ‘Model to train List’ and choose ‘Edge Model’.</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Option ‘Edge Model’ should be chosen.</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extLst>
                  <a:ext uri="{0D108BD9-81ED-4DB2-BD59-A6C34878D82A}">
                    <a16:rowId xmlns:a16="http://schemas.microsoft.com/office/drawing/2014/main" val="613117562"/>
                  </a:ext>
                </a:extLst>
              </a:tr>
              <a:tr h="234766">
                <a:tc>
                  <a:txBody>
                    <a:bodyPr/>
                    <a:lstStyle/>
                    <a:p>
                      <a:pPr marL="0" marR="0" algn="l" rtl="0">
                        <a:lnSpc>
                          <a:spcPct val="107000"/>
                        </a:lnSpc>
                        <a:spcBef>
                          <a:spcPts val="0"/>
                        </a:spcBef>
                        <a:spcAft>
                          <a:spcPts val="0"/>
                        </a:spcAft>
                      </a:pPr>
                      <a:r>
                        <a:rPr lang="en-US" sz="3600" kern="100">
                          <a:effectLst/>
                        </a:rPr>
                        <a:t>5</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Train window -&gt; InpaintGAN configuration</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Click Drop-down ‘Model to train List’ and choose ‘Inpaint Model.</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a:effectLst/>
                        </a:rPr>
                        <a:t>Option ‘Inpaint Model’ should be chosen.</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extLst>
                  <a:ext uri="{0D108BD9-81ED-4DB2-BD59-A6C34878D82A}">
                    <a16:rowId xmlns:a16="http://schemas.microsoft.com/office/drawing/2014/main" val="4109152536"/>
                  </a:ext>
                </a:extLst>
              </a:tr>
              <a:tr h="234766">
                <a:tc>
                  <a:txBody>
                    <a:bodyPr/>
                    <a:lstStyle/>
                    <a:p>
                      <a:pPr marL="0" marR="0" algn="l" rtl="0">
                        <a:lnSpc>
                          <a:spcPct val="107000"/>
                        </a:lnSpc>
                        <a:spcBef>
                          <a:spcPts val="0"/>
                        </a:spcBef>
                        <a:spcAft>
                          <a:spcPts val="0"/>
                        </a:spcAft>
                      </a:pPr>
                      <a:r>
                        <a:rPr lang="en-US" sz="3600" kern="100">
                          <a:effectLst/>
                        </a:rPr>
                        <a:t>6</a:t>
                      </a:r>
                      <a:endParaRPr lang="en-US" sz="3200" kern="10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dirty="0">
                          <a:effectLst/>
                        </a:rPr>
                        <a:t>Train window -&gt; </a:t>
                      </a:r>
                      <a:r>
                        <a:rPr lang="en-US" sz="3600" kern="100" dirty="0" err="1">
                          <a:effectLst/>
                        </a:rPr>
                        <a:t>InpaintGAN</a:t>
                      </a:r>
                      <a:r>
                        <a:rPr lang="en-US" sz="3600" kern="100" dirty="0">
                          <a:effectLst/>
                        </a:rPr>
                        <a:t> configuration</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dirty="0">
                          <a:effectLst/>
                        </a:rPr>
                        <a:t>Click Drop-down ‘Model to train List’ and choose ‘Joint Model’.</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l" rtl="0">
                        <a:lnSpc>
                          <a:spcPct val="107000"/>
                        </a:lnSpc>
                        <a:spcBef>
                          <a:spcPts val="0"/>
                        </a:spcBef>
                        <a:spcAft>
                          <a:spcPts val="0"/>
                        </a:spcAft>
                      </a:pPr>
                      <a:r>
                        <a:rPr lang="en-US" sz="3600" kern="100" dirty="0">
                          <a:effectLst/>
                        </a:rPr>
                        <a:t>Option ‘Joint Model’ should be chosen.</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extLst>
                  <a:ext uri="{0D108BD9-81ED-4DB2-BD59-A6C34878D82A}">
                    <a16:rowId xmlns:a16="http://schemas.microsoft.com/office/drawing/2014/main" val="3081532317"/>
                  </a:ext>
                </a:extLst>
              </a:tr>
            </a:tbl>
          </a:graphicData>
        </a:graphic>
      </p:graphicFrame>
      <p:sp>
        <p:nvSpPr>
          <p:cNvPr id="9" name="TextBox 8">
            <a:extLst>
              <a:ext uri="{FF2B5EF4-FFF2-40B4-BE49-F238E27FC236}">
                <a16:creationId xmlns:a16="http://schemas.microsoft.com/office/drawing/2014/main" id="{5E8EE54C-9B03-2E9D-AAB8-22AFEF949CE6}"/>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33</a:t>
            </a:r>
            <a:endParaRPr lang="he-IL"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2473C973-B542-019D-EFC9-EBE2D2BD28E0}"/>
              </a:ext>
            </a:extLst>
          </p:cNvPr>
          <p:cNvGraphicFramePr>
            <a:graphicFrameLocks noGrp="1"/>
          </p:cNvGraphicFramePr>
          <p:nvPr>
            <p:extLst>
              <p:ext uri="{D42A27DB-BD31-4B8C-83A1-F6EECF244321}">
                <p14:modId xmlns:p14="http://schemas.microsoft.com/office/powerpoint/2010/main" val="2807555430"/>
              </p:ext>
            </p:extLst>
          </p:nvPr>
        </p:nvGraphicFramePr>
        <p:xfrm>
          <a:off x="0" y="2111073"/>
          <a:ext cx="18288000" cy="8175927"/>
        </p:xfrm>
        <a:graphic>
          <a:graphicData uri="http://schemas.openxmlformats.org/drawingml/2006/table">
            <a:tbl>
              <a:tblPr firstRow="1" firstCol="1" bandRow="1">
                <a:tableStyleId>{5C22544A-7EE6-4342-B048-85BDC9FD1C3A}</a:tableStyleId>
              </a:tblPr>
              <a:tblGrid>
                <a:gridCol w="1181958">
                  <a:extLst>
                    <a:ext uri="{9D8B030D-6E8A-4147-A177-3AD203B41FA5}">
                      <a16:colId xmlns:a16="http://schemas.microsoft.com/office/drawing/2014/main" val="2410733842"/>
                    </a:ext>
                  </a:extLst>
                </a:gridCol>
                <a:gridCol w="4649425">
                  <a:extLst>
                    <a:ext uri="{9D8B030D-6E8A-4147-A177-3AD203B41FA5}">
                      <a16:colId xmlns:a16="http://schemas.microsoft.com/office/drawing/2014/main" val="2352442491"/>
                    </a:ext>
                  </a:extLst>
                </a:gridCol>
                <a:gridCol w="6523308">
                  <a:extLst>
                    <a:ext uri="{9D8B030D-6E8A-4147-A177-3AD203B41FA5}">
                      <a16:colId xmlns:a16="http://schemas.microsoft.com/office/drawing/2014/main" val="3108292097"/>
                    </a:ext>
                  </a:extLst>
                </a:gridCol>
                <a:gridCol w="5933309">
                  <a:extLst>
                    <a:ext uri="{9D8B030D-6E8A-4147-A177-3AD203B41FA5}">
                      <a16:colId xmlns:a16="http://schemas.microsoft.com/office/drawing/2014/main" val="3678265943"/>
                    </a:ext>
                  </a:extLst>
                </a:gridCol>
              </a:tblGrid>
              <a:tr h="674353">
                <a:tc>
                  <a:txBody>
                    <a:bodyPr/>
                    <a:lstStyle/>
                    <a:p>
                      <a:pPr marL="0" marR="0" algn="l" rtl="0">
                        <a:lnSpc>
                          <a:spcPct val="107000"/>
                        </a:lnSpc>
                        <a:spcBef>
                          <a:spcPts val="0"/>
                        </a:spcBef>
                        <a:spcAft>
                          <a:spcPts val="0"/>
                        </a:spcAft>
                      </a:pPr>
                      <a:r>
                        <a:rPr lang="en-US" sz="3600" kern="100" dirty="0">
                          <a:effectLst/>
                        </a:rPr>
                        <a:t>Test</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dirty="0">
                          <a:effectLst/>
                        </a:rPr>
                        <a:t>Module</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dirty="0">
                          <a:effectLst/>
                        </a:rPr>
                        <a:t>Test Description</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dirty="0">
                          <a:effectLst/>
                        </a:rPr>
                        <a:t>Expected Result</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extLst>
                  <a:ext uri="{0D108BD9-81ED-4DB2-BD59-A6C34878D82A}">
                    <a16:rowId xmlns:a16="http://schemas.microsoft.com/office/drawing/2014/main" val="2777457232"/>
                  </a:ext>
                </a:extLst>
              </a:tr>
              <a:tr h="674353">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7</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Train window -&gt; </a:t>
                      </a:r>
                      <a:r>
                        <a:rPr lang="en-US" sz="3600" kern="100" dirty="0" err="1">
                          <a:solidFill>
                            <a:schemeClr val="dk1"/>
                          </a:solidFill>
                          <a:effectLst/>
                          <a:latin typeface="+mn-lt"/>
                          <a:ea typeface="+mn-ea"/>
                          <a:cs typeface="+mn-cs"/>
                        </a:rPr>
                        <a:t>InpaintGAN</a:t>
                      </a:r>
                      <a:r>
                        <a:rPr lang="en-US" sz="3600" kern="100" dirty="0">
                          <a:solidFill>
                            <a:schemeClr val="dk1"/>
                          </a:solidFill>
                          <a:effectLst/>
                          <a:latin typeface="+mn-lt"/>
                          <a:ea typeface="+mn-ea"/>
                          <a:cs typeface="+mn-cs"/>
                        </a:rPr>
                        <a:t> configuration</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Click Drop-down ‘Masking image’ and choose ‘Random block’.</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Option ‘Random block’ should be chosen.</a:t>
                      </a:r>
                    </a:p>
                  </a:txBody>
                  <a:tcPr marL="68580" marR="68580" marT="0" marB="0"/>
                </a:tc>
                <a:extLst>
                  <a:ext uri="{0D108BD9-81ED-4DB2-BD59-A6C34878D82A}">
                    <a16:rowId xmlns:a16="http://schemas.microsoft.com/office/drawing/2014/main" val="3185562545"/>
                  </a:ext>
                </a:extLst>
              </a:tr>
              <a:tr h="0">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8</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Train window -&gt; InpaintGAN configuration</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Click Drop-down ‘Edge Detector’ and choose ‘Canny’.</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Option ‘Canny’ should be chosen.</a:t>
                      </a:r>
                    </a:p>
                  </a:txBody>
                  <a:tcPr marL="68580" marR="68580" marT="0" marB="0"/>
                </a:tc>
                <a:extLst>
                  <a:ext uri="{0D108BD9-81ED-4DB2-BD59-A6C34878D82A}">
                    <a16:rowId xmlns:a16="http://schemas.microsoft.com/office/drawing/2014/main" val="4150688730"/>
                  </a:ext>
                </a:extLst>
              </a:tr>
              <a:tr h="0">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9</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Train window -&gt; Dataset folder path</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Click ‘Select Dataset Path’ and select the dataset folder.</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The path should be written below the button</a:t>
                      </a:r>
                    </a:p>
                  </a:txBody>
                  <a:tcPr marL="68580" marR="68580" marT="0" marB="0"/>
                </a:tc>
                <a:extLst>
                  <a:ext uri="{0D108BD9-81ED-4DB2-BD59-A6C34878D82A}">
                    <a16:rowId xmlns:a16="http://schemas.microsoft.com/office/drawing/2014/main" val="3217952044"/>
                  </a:ext>
                </a:extLst>
              </a:tr>
              <a:tr h="183478">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10</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Train window -&gt; Dataset folder path</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Click ‘next’ without selecting a folder.</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Error message saying ‘Dataset path is not defined’ should be written in Red below the path.</a:t>
                      </a:r>
                    </a:p>
                  </a:txBody>
                  <a:tcPr marL="68580" marR="68580" marT="0" marB="0"/>
                </a:tc>
                <a:extLst>
                  <a:ext uri="{0D108BD9-81ED-4DB2-BD59-A6C34878D82A}">
                    <a16:rowId xmlns:a16="http://schemas.microsoft.com/office/drawing/2014/main" val="1359717265"/>
                  </a:ext>
                </a:extLst>
              </a:tr>
              <a:tr h="0">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11</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Train window -&gt; Training Process</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Click on button ’next’.</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Open training configuration window.</a:t>
                      </a:r>
                    </a:p>
                  </a:txBody>
                  <a:tcPr marL="68580" marR="68580" marT="0" marB="0"/>
                </a:tc>
                <a:extLst>
                  <a:ext uri="{0D108BD9-81ED-4DB2-BD59-A6C34878D82A}">
                    <a16:rowId xmlns:a16="http://schemas.microsoft.com/office/drawing/2014/main" val="630755284"/>
                  </a:ext>
                </a:extLst>
              </a:tr>
            </a:tbl>
          </a:graphicData>
        </a:graphic>
      </p:graphicFrame>
      <p:sp>
        <p:nvSpPr>
          <p:cNvPr id="13" name="TextBox 10">
            <a:extLst>
              <a:ext uri="{FF2B5EF4-FFF2-40B4-BE49-F238E27FC236}">
                <a16:creationId xmlns:a16="http://schemas.microsoft.com/office/drawing/2014/main" id="{FE485978-BA5C-F4FB-886E-7065E2CC773D}"/>
              </a:ext>
            </a:extLst>
          </p:cNvPr>
          <p:cNvSpPr txBox="1"/>
          <p:nvPr/>
        </p:nvSpPr>
        <p:spPr>
          <a:xfrm>
            <a:off x="952500" y="525780"/>
            <a:ext cx="12321540" cy="1269835"/>
          </a:xfrm>
          <a:prstGeom prst="rect">
            <a:avLst/>
          </a:prstGeom>
        </p:spPr>
        <p:txBody>
          <a:bodyPr wrap="square" lIns="0" tIns="0" rIns="0" bIns="0" rtlCol="0" anchor="t">
            <a:spAutoFit/>
          </a:bodyPr>
          <a:lstStyle/>
          <a:p>
            <a:pPr>
              <a:lnSpc>
                <a:spcPts val="10199"/>
              </a:lnSpc>
              <a:spcBef>
                <a:spcPct val="0"/>
              </a:spcBef>
            </a:pPr>
            <a:r>
              <a:rPr lang="en-US" sz="8499" spc="-84" dirty="0">
                <a:solidFill>
                  <a:srgbClr val="000000"/>
                </a:solidFill>
                <a:latin typeface="Fira Sans Medium"/>
              </a:rPr>
              <a:t>GUI Testing Plan - </a:t>
            </a:r>
            <a:r>
              <a:rPr lang="en-US" sz="8499" spc="-84" dirty="0" err="1">
                <a:solidFill>
                  <a:srgbClr val="000000"/>
                </a:solidFill>
                <a:latin typeface="Fira Sans Medium"/>
              </a:rPr>
              <a:t>ctnd</a:t>
            </a:r>
            <a:endParaRPr lang="en-US" sz="8499" spc="-84" dirty="0">
              <a:solidFill>
                <a:srgbClr val="000000"/>
              </a:solidFill>
              <a:latin typeface="Fira Sans Medium"/>
            </a:endParaRPr>
          </a:p>
        </p:txBody>
      </p:sp>
      <p:sp>
        <p:nvSpPr>
          <p:cNvPr id="14" name="TextBox 13">
            <a:extLst>
              <a:ext uri="{FF2B5EF4-FFF2-40B4-BE49-F238E27FC236}">
                <a16:creationId xmlns:a16="http://schemas.microsoft.com/office/drawing/2014/main" id="{0BC32E9B-CA9F-D9C3-27A3-5AE27AD21C22}"/>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28</a:t>
            </a:r>
            <a:endParaRPr lang="he-IL" sz="3600" dirty="0"/>
          </a:p>
        </p:txBody>
      </p:sp>
    </p:spTree>
    <p:extLst>
      <p:ext uri="{BB962C8B-B14F-4D97-AF65-F5344CB8AC3E}">
        <p14:creationId xmlns:p14="http://schemas.microsoft.com/office/powerpoint/2010/main" val="3385640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14C923F-0085-DADB-1AC8-D12F3B10F391}"/>
              </a:ext>
            </a:extLst>
          </p:cNvPr>
          <p:cNvGraphicFramePr>
            <a:graphicFrameLocks noGrp="1"/>
          </p:cNvGraphicFramePr>
          <p:nvPr>
            <p:extLst>
              <p:ext uri="{D42A27DB-BD31-4B8C-83A1-F6EECF244321}">
                <p14:modId xmlns:p14="http://schemas.microsoft.com/office/powerpoint/2010/main" val="667664441"/>
              </p:ext>
            </p:extLst>
          </p:nvPr>
        </p:nvGraphicFramePr>
        <p:xfrm>
          <a:off x="0" y="2198369"/>
          <a:ext cx="18288000" cy="8062597"/>
        </p:xfrm>
        <a:graphic>
          <a:graphicData uri="http://schemas.openxmlformats.org/drawingml/2006/table">
            <a:tbl>
              <a:tblPr firstRow="1" firstCol="1" bandRow="1">
                <a:tableStyleId>{5C22544A-7EE6-4342-B048-85BDC9FD1C3A}</a:tableStyleId>
              </a:tblPr>
              <a:tblGrid>
                <a:gridCol w="1181958">
                  <a:extLst>
                    <a:ext uri="{9D8B030D-6E8A-4147-A177-3AD203B41FA5}">
                      <a16:colId xmlns:a16="http://schemas.microsoft.com/office/drawing/2014/main" val="1558636265"/>
                    </a:ext>
                  </a:extLst>
                </a:gridCol>
                <a:gridCol w="4649425">
                  <a:extLst>
                    <a:ext uri="{9D8B030D-6E8A-4147-A177-3AD203B41FA5}">
                      <a16:colId xmlns:a16="http://schemas.microsoft.com/office/drawing/2014/main" val="1639045453"/>
                    </a:ext>
                  </a:extLst>
                </a:gridCol>
                <a:gridCol w="6523308">
                  <a:extLst>
                    <a:ext uri="{9D8B030D-6E8A-4147-A177-3AD203B41FA5}">
                      <a16:colId xmlns:a16="http://schemas.microsoft.com/office/drawing/2014/main" val="2477608905"/>
                    </a:ext>
                  </a:extLst>
                </a:gridCol>
                <a:gridCol w="5933309">
                  <a:extLst>
                    <a:ext uri="{9D8B030D-6E8A-4147-A177-3AD203B41FA5}">
                      <a16:colId xmlns:a16="http://schemas.microsoft.com/office/drawing/2014/main" val="3211190548"/>
                    </a:ext>
                  </a:extLst>
                </a:gridCol>
              </a:tblGrid>
              <a:tr h="0">
                <a:tc>
                  <a:txBody>
                    <a:bodyPr/>
                    <a:lstStyle/>
                    <a:p>
                      <a:pPr marL="0" marR="0" algn="l" rtl="0">
                        <a:lnSpc>
                          <a:spcPct val="107000"/>
                        </a:lnSpc>
                        <a:spcBef>
                          <a:spcPts val="0"/>
                        </a:spcBef>
                        <a:spcAft>
                          <a:spcPts val="0"/>
                        </a:spcAft>
                      </a:pPr>
                      <a:r>
                        <a:rPr lang="en-US" sz="3600" kern="100" dirty="0">
                          <a:effectLst/>
                        </a:rPr>
                        <a:t>Test</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dirty="0">
                          <a:effectLst/>
                        </a:rPr>
                        <a:t>Module</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dirty="0">
                          <a:effectLst/>
                        </a:rPr>
                        <a:t>Test Description</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dirty="0">
                          <a:effectLst/>
                        </a:rPr>
                        <a:t>Expected Result</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extLst>
                  <a:ext uri="{0D108BD9-81ED-4DB2-BD59-A6C34878D82A}">
                    <a16:rowId xmlns:a16="http://schemas.microsoft.com/office/drawing/2014/main" val="2949223191"/>
                  </a:ext>
                </a:extLst>
              </a:tr>
              <a:tr h="0">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12</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Train window -&gt; Generator Discriminator configuration</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Click Drop-down ‘Learning Rate’ and choose ‘0.0001’.</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Option ‘0.0001’ should be chosen.</a:t>
                      </a:r>
                    </a:p>
                  </a:txBody>
                  <a:tcPr marL="68580" marR="68580" marT="0" marB="0"/>
                </a:tc>
                <a:extLst>
                  <a:ext uri="{0D108BD9-81ED-4DB2-BD59-A6C34878D82A}">
                    <a16:rowId xmlns:a16="http://schemas.microsoft.com/office/drawing/2014/main" val="845973970"/>
                  </a:ext>
                </a:extLst>
              </a:tr>
              <a:tr h="0">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13</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Train window -&gt; Generator Discriminator configuration</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Click on button ’Train The Model’.</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Open active training with timer window.</a:t>
                      </a:r>
                    </a:p>
                  </a:txBody>
                  <a:tcPr marL="68580" marR="68580" marT="0" marB="0"/>
                </a:tc>
                <a:extLst>
                  <a:ext uri="{0D108BD9-81ED-4DB2-BD59-A6C34878D82A}">
                    <a16:rowId xmlns:a16="http://schemas.microsoft.com/office/drawing/2014/main" val="3898793164"/>
                  </a:ext>
                </a:extLst>
              </a:tr>
              <a:tr h="0">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14</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Inference window -&gt; upload images</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Click on ‘Upload Image’.</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Open the file explorer to select the image.</a:t>
                      </a:r>
                    </a:p>
                  </a:txBody>
                  <a:tcPr marL="68580" marR="68580" marT="0" marB="0"/>
                </a:tc>
                <a:extLst>
                  <a:ext uri="{0D108BD9-81ED-4DB2-BD59-A6C34878D82A}">
                    <a16:rowId xmlns:a16="http://schemas.microsoft.com/office/drawing/2014/main" val="491996325"/>
                  </a:ext>
                </a:extLst>
              </a:tr>
              <a:tr h="0">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15</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Inference window -&gt; upload images</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Selected an image.</a:t>
                      </a:r>
                    </a:p>
                    <a:p>
                      <a:pPr marL="0" marR="0" algn="l" rtl="0">
                        <a:lnSpc>
                          <a:spcPct val="107000"/>
                        </a:lnSpc>
                        <a:spcBef>
                          <a:spcPts val="0"/>
                        </a:spcBef>
                        <a:spcAft>
                          <a:spcPts val="0"/>
                        </a:spcAft>
                      </a:pPr>
                      <a:r>
                        <a:rPr lang="en-US" sz="3600" kern="100" dirty="0">
                          <a:solidFill>
                            <a:schemeClr val="dk1"/>
                          </a:solidFill>
                          <a:effectLst/>
                          <a:latin typeface="+mn-lt"/>
                          <a:ea typeface="+mn-ea"/>
                          <a:cs typeface="+mn-cs"/>
                        </a:rPr>
                        <a:t>Click on ‘Upload Image’ and select an image.</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New file selected should override the previously selected image</a:t>
                      </a:r>
                    </a:p>
                  </a:txBody>
                  <a:tcPr marL="68580" marR="68580" marT="0" marB="0"/>
                </a:tc>
                <a:extLst>
                  <a:ext uri="{0D108BD9-81ED-4DB2-BD59-A6C34878D82A}">
                    <a16:rowId xmlns:a16="http://schemas.microsoft.com/office/drawing/2014/main" val="1551450859"/>
                  </a:ext>
                </a:extLst>
              </a:tr>
              <a:tr h="0">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16</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Inference window -&gt; upload images</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Click on button ‘Mask Image’.</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Open Inference window -&gt; mask image.</a:t>
                      </a:r>
                    </a:p>
                  </a:txBody>
                  <a:tcPr marL="68580" marR="68580" marT="0" marB="0"/>
                </a:tc>
                <a:extLst>
                  <a:ext uri="{0D108BD9-81ED-4DB2-BD59-A6C34878D82A}">
                    <a16:rowId xmlns:a16="http://schemas.microsoft.com/office/drawing/2014/main" val="3817671850"/>
                  </a:ext>
                </a:extLst>
              </a:tr>
            </a:tbl>
          </a:graphicData>
        </a:graphic>
      </p:graphicFrame>
      <p:sp>
        <p:nvSpPr>
          <p:cNvPr id="14" name="TextBox 10">
            <a:extLst>
              <a:ext uri="{FF2B5EF4-FFF2-40B4-BE49-F238E27FC236}">
                <a16:creationId xmlns:a16="http://schemas.microsoft.com/office/drawing/2014/main" id="{1B5FC761-57BF-F329-E840-DDA4B0059115}"/>
              </a:ext>
            </a:extLst>
          </p:cNvPr>
          <p:cNvSpPr txBox="1"/>
          <p:nvPr/>
        </p:nvSpPr>
        <p:spPr>
          <a:xfrm>
            <a:off x="952500" y="525780"/>
            <a:ext cx="12321540" cy="1269835"/>
          </a:xfrm>
          <a:prstGeom prst="rect">
            <a:avLst/>
          </a:prstGeom>
        </p:spPr>
        <p:txBody>
          <a:bodyPr wrap="square" lIns="0" tIns="0" rIns="0" bIns="0" rtlCol="0" anchor="t">
            <a:spAutoFit/>
          </a:bodyPr>
          <a:lstStyle/>
          <a:p>
            <a:pPr>
              <a:lnSpc>
                <a:spcPts val="10199"/>
              </a:lnSpc>
              <a:spcBef>
                <a:spcPct val="0"/>
              </a:spcBef>
            </a:pPr>
            <a:r>
              <a:rPr lang="en-US" sz="8499" spc="-84" dirty="0">
                <a:solidFill>
                  <a:srgbClr val="000000"/>
                </a:solidFill>
                <a:latin typeface="Fira Sans Medium"/>
              </a:rPr>
              <a:t>GUI Testing Plan - </a:t>
            </a:r>
            <a:r>
              <a:rPr lang="en-US" sz="8499" spc="-84" dirty="0" err="1">
                <a:solidFill>
                  <a:srgbClr val="000000"/>
                </a:solidFill>
                <a:latin typeface="Fira Sans Medium"/>
              </a:rPr>
              <a:t>ctnd</a:t>
            </a:r>
            <a:endParaRPr lang="en-US" sz="8499" spc="-84" dirty="0">
              <a:solidFill>
                <a:srgbClr val="000000"/>
              </a:solidFill>
              <a:latin typeface="Fira Sans Medium"/>
            </a:endParaRPr>
          </a:p>
        </p:txBody>
      </p:sp>
      <p:sp>
        <p:nvSpPr>
          <p:cNvPr id="15" name="TextBox 14">
            <a:extLst>
              <a:ext uri="{FF2B5EF4-FFF2-40B4-BE49-F238E27FC236}">
                <a16:creationId xmlns:a16="http://schemas.microsoft.com/office/drawing/2014/main" id="{F1BE00AE-1EDB-1D98-06D4-50866FFF99DE}"/>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29</a:t>
            </a:r>
            <a:endParaRPr lang="he-IL" sz="3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023A4FBE-7456-8793-5821-B07EC776F70F}"/>
              </a:ext>
            </a:extLst>
          </p:cNvPr>
          <p:cNvGraphicFramePr>
            <a:graphicFrameLocks noGrp="1"/>
          </p:cNvGraphicFramePr>
          <p:nvPr>
            <p:extLst>
              <p:ext uri="{D42A27DB-BD31-4B8C-83A1-F6EECF244321}">
                <p14:modId xmlns:p14="http://schemas.microsoft.com/office/powerpoint/2010/main" val="3560677006"/>
              </p:ext>
            </p:extLst>
          </p:nvPr>
        </p:nvGraphicFramePr>
        <p:xfrm>
          <a:off x="0" y="2250439"/>
          <a:ext cx="18288000" cy="8036561"/>
        </p:xfrm>
        <a:graphic>
          <a:graphicData uri="http://schemas.openxmlformats.org/drawingml/2006/table">
            <a:tbl>
              <a:tblPr firstRow="1" firstCol="1" bandRow="1">
                <a:tableStyleId>{5C22544A-7EE6-4342-B048-85BDC9FD1C3A}</a:tableStyleId>
              </a:tblPr>
              <a:tblGrid>
                <a:gridCol w="1181958">
                  <a:extLst>
                    <a:ext uri="{9D8B030D-6E8A-4147-A177-3AD203B41FA5}">
                      <a16:colId xmlns:a16="http://schemas.microsoft.com/office/drawing/2014/main" val="954694433"/>
                    </a:ext>
                  </a:extLst>
                </a:gridCol>
                <a:gridCol w="4649425">
                  <a:extLst>
                    <a:ext uri="{9D8B030D-6E8A-4147-A177-3AD203B41FA5}">
                      <a16:colId xmlns:a16="http://schemas.microsoft.com/office/drawing/2014/main" val="2296962242"/>
                    </a:ext>
                  </a:extLst>
                </a:gridCol>
                <a:gridCol w="6523308">
                  <a:extLst>
                    <a:ext uri="{9D8B030D-6E8A-4147-A177-3AD203B41FA5}">
                      <a16:colId xmlns:a16="http://schemas.microsoft.com/office/drawing/2014/main" val="297709054"/>
                    </a:ext>
                  </a:extLst>
                </a:gridCol>
                <a:gridCol w="5933309">
                  <a:extLst>
                    <a:ext uri="{9D8B030D-6E8A-4147-A177-3AD203B41FA5}">
                      <a16:colId xmlns:a16="http://schemas.microsoft.com/office/drawing/2014/main" val="372396909"/>
                    </a:ext>
                  </a:extLst>
                </a:gridCol>
              </a:tblGrid>
              <a:tr h="0">
                <a:tc>
                  <a:txBody>
                    <a:bodyPr/>
                    <a:lstStyle/>
                    <a:p>
                      <a:pPr marL="0" marR="0" algn="l" rtl="0">
                        <a:lnSpc>
                          <a:spcPct val="107000"/>
                        </a:lnSpc>
                        <a:spcBef>
                          <a:spcPts val="0"/>
                        </a:spcBef>
                        <a:spcAft>
                          <a:spcPts val="0"/>
                        </a:spcAft>
                      </a:pPr>
                      <a:r>
                        <a:rPr lang="en-US" sz="3600" kern="100" dirty="0">
                          <a:effectLst/>
                        </a:rPr>
                        <a:t>Test</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dirty="0">
                          <a:effectLst/>
                        </a:rPr>
                        <a:t>Module</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dirty="0">
                          <a:effectLst/>
                        </a:rPr>
                        <a:t>Test Description</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tc>
                  <a:txBody>
                    <a:bodyPr/>
                    <a:lstStyle/>
                    <a:p>
                      <a:pPr marL="0" marR="0" algn="ctr" rtl="0">
                        <a:lnSpc>
                          <a:spcPct val="107000"/>
                        </a:lnSpc>
                        <a:spcBef>
                          <a:spcPts val="0"/>
                        </a:spcBef>
                        <a:spcAft>
                          <a:spcPts val="0"/>
                        </a:spcAft>
                      </a:pPr>
                      <a:r>
                        <a:rPr lang="en-US" sz="3600" kern="100" dirty="0">
                          <a:effectLst/>
                        </a:rPr>
                        <a:t>Expected Result</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a:txBody>
                  <a:tcPr marL="27832" marR="27832" marT="0" marB="0"/>
                </a:tc>
                <a:extLst>
                  <a:ext uri="{0D108BD9-81ED-4DB2-BD59-A6C34878D82A}">
                    <a16:rowId xmlns:a16="http://schemas.microsoft.com/office/drawing/2014/main" val="29510036"/>
                  </a:ext>
                </a:extLst>
              </a:tr>
              <a:tr h="1095052">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17</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Inference window -&gt; mask images</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Mask an image using the eraser.</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The image erased parts should be white only without any image underneath.</a:t>
                      </a:r>
                    </a:p>
                  </a:txBody>
                  <a:tcPr marL="68580" marR="68580" marT="0" marB="0"/>
                </a:tc>
                <a:extLst>
                  <a:ext uri="{0D108BD9-81ED-4DB2-BD59-A6C34878D82A}">
                    <a16:rowId xmlns:a16="http://schemas.microsoft.com/office/drawing/2014/main" val="95935924"/>
                  </a:ext>
                </a:extLst>
              </a:tr>
              <a:tr h="1095052">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18</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Inference window -&gt; mask images</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Mask an image using the cursor.</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The image should be saved after erasing the parts.</a:t>
                      </a:r>
                    </a:p>
                  </a:txBody>
                  <a:tcPr marL="68580" marR="68580" marT="0" marB="0"/>
                </a:tc>
                <a:extLst>
                  <a:ext uri="{0D108BD9-81ED-4DB2-BD59-A6C34878D82A}">
                    <a16:rowId xmlns:a16="http://schemas.microsoft.com/office/drawing/2014/main" val="1680141104"/>
                  </a:ext>
                </a:extLst>
              </a:tr>
              <a:tr h="1095052">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19</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Inference window -&gt; mask images</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Select a different ‘Line width’ 7</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The cursor drawing line should be to the selected width 7</a:t>
                      </a:r>
                    </a:p>
                  </a:txBody>
                  <a:tcPr marL="68580" marR="68580" marT="0" marB="0"/>
                </a:tc>
                <a:extLst>
                  <a:ext uri="{0D108BD9-81ED-4DB2-BD59-A6C34878D82A}">
                    <a16:rowId xmlns:a16="http://schemas.microsoft.com/office/drawing/2014/main" val="3903735324"/>
                  </a:ext>
                </a:extLst>
              </a:tr>
              <a:tr h="1095052">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20</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Inference window -&gt; mask images</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Click ‘Clear Area’</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Should clear all drawn white lines.</a:t>
                      </a:r>
                    </a:p>
                  </a:txBody>
                  <a:tcPr marL="68580" marR="68580" marT="0" marB="0"/>
                </a:tc>
                <a:extLst>
                  <a:ext uri="{0D108BD9-81ED-4DB2-BD59-A6C34878D82A}">
                    <a16:rowId xmlns:a16="http://schemas.microsoft.com/office/drawing/2014/main" val="2868403335"/>
                  </a:ext>
                </a:extLst>
              </a:tr>
              <a:tr h="1095052">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21</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Inference window -&gt; mask images</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Click on button ‘Fill missing regions’.</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Should open ‘Filling image missing regions window.</a:t>
                      </a:r>
                    </a:p>
                  </a:txBody>
                  <a:tcPr marL="68580" marR="68580" marT="0" marB="0"/>
                </a:tc>
                <a:extLst>
                  <a:ext uri="{0D108BD9-81ED-4DB2-BD59-A6C34878D82A}">
                    <a16:rowId xmlns:a16="http://schemas.microsoft.com/office/drawing/2014/main" val="3739791895"/>
                  </a:ext>
                </a:extLst>
              </a:tr>
              <a:tr h="1095052">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22</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Inference window -&gt; Fill missing regions</a:t>
                      </a:r>
                    </a:p>
                  </a:txBody>
                  <a:tcPr marL="68580" marR="68580" marT="0" marB="0"/>
                </a:tc>
                <a:tc>
                  <a:txBody>
                    <a:bodyPr/>
                    <a:lstStyle/>
                    <a:p>
                      <a:pPr marL="0" marR="0" algn="l" rtl="0">
                        <a:lnSpc>
                          <a:spcPct val="107000"/>
                        </a:lnSpc>
                        <a:spcBef>
                          <a:spcPts val="0"/>
                        </a:spcBef>
                        <a:spcAft>
                          <a:spcPts val="0"/>
                        </a:spcAft>
                      </a:pPr>
                      <a:r>
                        <a:rPr lang="en-US" sz="3600" kern="100">
                          <a:solidFill>
                            <a:schemeClr val="dk1"/>
                          </a:solidFill>
                          <a:effectLst/>
                          <a:latin typeface="+mn-lt"/>
                          <a:ea typeface="+mn-ea"/>
                          <a:cs typeface="+mn-cs"/>
                        </a:rPr>
                        <a:t>Click on button ‘Save image’.</a:t>
                      </a:r>
                    </a:p>
                  </a:txBody>
                  <a:tcPr marL="68580" marR="68580" marT="0" marB="0"/>
                </a:tc>
                <a:tc>
                  <a:txBody>
                    <a:bodyPr/>
                    <a:lstStyle/>
                    <a:p>
                      <a:pPr marL="0" marR="0" algn="l" rtl="0">
                        <a:lnSpc>
                          <a:spcPct val="107000"/>
                        </a:lnSpc>
                        <a:spcBef>
                          <a:spcPts val="0"/>
                        </a:spcBef>
                        <a:spcAft>
                          <a:spcPts val="0"/>
                        </a:spcAft>
                      </a:pPr>
                      <a:r>
                        <a:rPr lang="en-US" sz="3600" kern="100" dirty="0">
                          <a:solidFill>
                            <a:schemeClr val="dk1"/>
                          </a:solidFill>
                          <a:effectLst/>
                          <a:latin typeface="+mn-lt"/>
                          <a:ea typeface="+mn-ea"/>
                          <a:cs typeface="+mn-cs"/>
                        </a:rPr>
                        <a:t>Should open file explorer to save the image.</a:t>
                      </a:r>
                    </a:p>
                  </a:txBody>
                  <a:tcPr marL="68580" marR="68580" marT="0" marB="0"/>
                </a:tc>
                <a:extLst>
                  <a:ext uri="{0D108BD9-81ED-4DB2-BD59-A6C34878D82A}">
                    <a16:rowId xmlns:a16="http://schemas.microsoft.com/office/drawing/2014/main" val="4139581102"/>
                  </a:ext>
                </a:extLst>
              </a:tr>
            </a:tbl>
          </a:graphicData>
        </a:graphic>
      </p:graphicFrame>
      <p:sp>
        <p:nvSpPr>
          <p:cNvPr id="11" name="TextBox 10">
            <a:extLst>
              <a:ext uri="{FF2B5EF4-FFF2-40B4-BE49-F238E27FC236}">
                <a16:creationId xmlns:a16="http://schemas.microsoft.com/office/drawing/2014/main" id="{65E4A056-5938-845A-D1DA-4E67543D2FD6}"/>
              </a:ext>
            </a:extLst>
          </p:cNvPr>
          <p:cNvSpPr txBox="1"/>
          <p:nvPr/>
        </p:nvSpPr>
        <p:spPr>
          <a:xfrm>
            <a:off x="952500" y="525780"/>
            <a:ext cx="12321540" cy="1269835"/>
          </a:xfrm>
          <a:prstGeom prst="rect">
            <a:avLst/>
          </a:prstGeom>
        </p:spPr>
        <p:txBody>
          <a:bodyPr wrap="square" lIns="0" tIns="0" rIns="0" bIns="0" rtlCol="0" anchor="t">
            <a:spAutoFit/>
          </a:bodyPr>
          <a:lstStyle/>
          <a:p>
            <a:pPr>
              <a:lnSpc>
                <a:spcPts val="10199"/>
              </a:lnSpc>
              <a:spcBef>
                <a:spcPct val="0"/>
              </a:spcBef>
            </a:pPr>
            <a:r>
              <a:rPr lang="en-US" sz="8499" spc="-84" dirty="0">
                <a:solidFill>
                  <a:srgbClr val="000000"/>
                </a:solidFill>
                <a:latin typeface="Fira Sans Medium"/>
              </a:rPr>
              <a:t>GUI Testing Plan - </a:t>
            </a:r>
            <a:r>
              <a:rPr lang="en-US" sz="8499" spc="-84" dirty="0" err="1">
                <a:solidFill>
                  <a:srgbClr val="000000"/>
                </a:solidFill>
                <a:latin typeface="Fira Sans Medium"/>
              </a:rPr>
              <a:t>ctnd</a:t>
            </a:r>
            <a:endParaRPr lang="en-US" sz="8499" spc="-84" dirty="0">
              <a:solidFill>
                <a:srgbClr val="000000"/>
              </a:solidFill>
              <a:latin typeface="Fira Sans Medium"/>
            </a:endParaRPr>
          </a:p>
        </p:txBody>
      </p:sp>
      <p:sp>
        <p:nvSpPr>
          <p:cNvPr id="12" name="TextBox 11">
            <a:extLst>
              <a:ext uri="{FF2B5EF4-FFF2-40B4-BE49-F238E27FC236}">
                <a16:creationId xmlns:a16="http://schemas.microsoft.com/office/drawing/2014/main" id="{13578155-8356-F91C-1D2F-09B9A88B49D1}"/>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30</a:t>
            </a:r>
            <a:endParaRPr lang="he-IL" sz="3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1798163" y="5803579"/>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rot="-10800000">
            <a:off x="14388041" y="430705"/>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6" name="TextBox 6"/>
          <p:cNvSpPr txBox="1"/>
          <p:nvPr/>
        </p:nvSpPr>
        <p:spPr>
          <a:xfrm>
            <a:off x="1028700" y="989049"/>
            <a:ext cx="5531827" cy="1285875"/>
          </a:xfrm>
          <a:prstGeom prst="rect">
            <a:avLst/>
          </a:prstGeom>
        </p:spPr>
        <p:txBody>
          <a:bodyPr lIns="0" tIns="0" rIns="0" bIns="0" rtlCol="0" anchor="t">
            <a:spAutoFit/>
          </a:bodyPr>
          <a:lstStyle/>
          <a:p>
            <a:pPr marL="0" lvl="0" indent="0">
              <a:lnSpc>
                <a:spcPts val="10199"/>
              </a:lnSpc>
              <a:spcBef>
                <a:spcPct val="0"/>
              </a:spcBef>
            </a:pPr>
            <a:r>
              <a:rPr lang="en-US" sz="8499" spc="-84">
                <a:solidFill>
                  <a:srgbClr val="000000"/>
                </a:solidFill>
                <a:latin typeface="Fira Sans Medium"/>
              </a:rPr>
              <a:t>Conclusion</a:t>
            </a:r>
          </a:p>
        </p:txBody>
      </p:sp>
      <p:grpSp>
        <p:nvGrpSpPr>
          <p:cNvPr id="7" name="Group 7"/>
          <p:cNvGrpSpPr/>
          <p:nvPr/>
        </p:nvGrpSpPr>
        <p:grpSpPr>
          <a:xfrm rot="-10800000">
            <a:off x="7996476" y="8396313"/>
            <a:ext cx="3801687" cy="3292279"/>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9" name="TextBox 9"/>
          <p:cNvSpPr txBox="1"/>
          <p:nvPr/>
        </p:nvSpPr>
        <p:spPr>
          <a:xfrm>
            <a:off x="474746" y="2710193"/>
            <a:ext cx="12936453" cy="5188600"/>
          </a:xfrm>
          <a:prstGeom prst="rect">
            <a:avLst/>
          </a:prstGeom>
        </p:spPr>
        <p:txBody>
          <a:bodyPr wrap="square" lIns="0" tIns="0" rIns="0" bIns="0" rtlCol="0" anchor="t">
            <a:spAutoFit/>
          </a:bodyPr>
          <a:lstStyle/>
          <a:p>
            <a:pPr algn="l">
              <a:lnSpc>
                <a:spcPct val="150000"/>
              </a:lnSpc>
              <a:spcBef>
                <a:spcPts val="1200"/>
              </a:spcBef>
              <a:buFont typeface="Arial" panose="020B0604020202020204" pitchFamily="34" charset="0"/>
              <a:buChar char="•"/>
            </a:pPr>
            <a:r>
              <a:rPr lang="en-US" sz="3200" dirty="0">
                <a:solidFill>
                  <a:srgbClr val="000000"/>
                </a:solidFill>
                <a:latin typeface="Fira Sans Light"/>
              </a:rPr>
              <a:t> Given the restrictions of training time, the final model has the ability to outperform </a:t>
            </a:r>
            <a:r>
              <a:rPr lang="en-US" sz="3200" dirty="0" err="1">
                <a:solidFill>
                  <a:srgbClr val="000000"/>
                </a:solidFill>
                <a:latin typeface="Fira Sans Light"/>
              </a:rPr>
              <a:t>EdgeConnect</a:t>
            </a:r>
            <a:r>
              <a:rPr lang="en-US" sz="3200" dirty="0">
                <a:solidFill>
                  <a:srgbClr val="000000"/>
                </a:solidFill>
                <a:latin typeface="Fira Sans Light"/>
              </a:rPr>
              <a:t>, as seen in the state-of-the-art comparison.</a:t>
            </a:r>
          </a:p>
          <a:p>
            <a:pPr algn="l">
              <a:lnSpc>
                <a:spcPct val="150000"/>
              </a:lnSpc>
              <a:spcBef>
                <a:spcPts val="1200"/>
              </a:spcBef>
              <a:buFont typeface="Arial" panose="020B0604020202020204" pitchFamily="34" charset="0"/>
              <a:buChar char="•"/>
            </a:pPr>
            <a:r>
              <a:rPr lang="en-US" sz="3200" dirty="0">
                <a:solidFill>
                  <a:srgbClr val="000000"/>
                </a:solidFill>
                <a:latin typeface="Fira Sans Light"/>
              </a:rPr>
              <a:t> The availability of computational resources, and completing all of the suggested iterations could lead to obtaining a superior model compared to </a:t>
            </a:r>
            <a:r>
              <a:rPr lang="en-US" sz="3200" dirty="0" err="1">
                <a:solidFill>
                  <a:srgbClr val="000000"/>
                </a:solidFill>
                <a:latin typeface="Fira Sans Light"/>
              </a:rPr>
              <a:t>EdgeConnect</a:t>
            </a:r>
            <a:r>
              <a:rPr lang="en-US" sz="3200" dirty="0">
                <a:solidFill>
                  <a:srgbClr val="000000"/>
                </a:solidFill>
                <a:latin typeface="Fira Sans Light"/>
              </a:rPr>
              <a:t>.</a:t>
            </a:r>
          </a:p>
          <a:p>
            <a:pPr>
              <a:lnSpc>
                <a:spcPts val="3499"/>
              </a:lnSpc>
              <a:spcBef>
                <a:spcPts val="1200"/>
              </a:spcBef>
            </a:pPr>
            <a:endParaRPr lang="en-US" sz="3200" dirty="0">
              <a:solidFill>
                <a:srgbClr val="000000"/>
              </a:solidFill>
              <a:latin typeface="Fira Sans Light"/>
            </a:endParaRPr>
          </a:p>
        </p:txBody>
      </p:sp>
      <p:grpSp>
        <p:nvGrpSpPr>
          <p:cNvPr id="14" name="Group 14"/>
          <p:cNvGrpSpPr/>
          <p:nvPr/>
        </p:nvGrpSpPr>
        <p:grpSpPr>
          <a:xfrm rot="-10800000">
            <a:off x="12223372" y="124994"/>
            <a:ext cx="1995498" cy="1728111"/>
            <a:chOff x="0" y="0"/>
            <a:chExt cx="3619627" cy="3134614"/>
          </a:xfrm>
        </p:grpSpPr>
        <p:sp>
          <p:nvSpPr>
            <p:cNvPr id="15" name="Freeform 1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sp>
        <p:nvSpPr>
          <p:cNvPr id="16" name="TextBox 15">
            <a:extLst>
              <a:ext uri="{FF2B5EF4-FFF2-40B4-BE49-F238E27FC236}">
                <a16:creationId xmlns:a16="http://schemas.microsoft.com/office/drawing/2014/main" id="{3AD5CAFD-85CE-2BF8-D10A-EC71AB62EC58}"/>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34</a:t>
            </a:r>
            <a:endParaRPr lang="he-IL"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EFF92243-451B-C315-CA11-9B3FC75A2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868" y="5324475"/>
            <a:ext cx="6805749" cy="49625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rot="-10800000">
            <a:off x="2288239" y="4567820"/>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rot="-10800000">
            <a:off x="-1828800" y="573638"/>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6" name="TextBox 6"/>
          <p:cNvSpPr txBox="1"/>
          <p:nvPr/>
        </p:nvSpPr>
        <p:spPr>
          <a:xfrm>
            <a:off x="8311365" y="2519846"/>
            <a:ext cx="9290835" cy="2577885"/>
          </a:xfrm>
          <a:prstGeom prst="rect">
            <a:avLst/>
          </a:prstGeom>
        </p:spPr>
        <p:txBody>
          <a:bodyPr wrap="square" lIns="0" tIns="0" rIns="0" bIns="0" rtlCol="0" anchor="t">
            <a:spAutoFit/>
          </a:bodyPr>
          <a:lstStyle/>
          <a:p>
            <a:pPr marL="0" lvl="0" indent="0">
              <a:lnSpc>
                <a:spcPts val="10199"/>
              </a:lnSpc>
              <a:spcBef>
                <a:spcPct val="0"/>
              </a:spcBef>
            </a:pPr>
            <a:r>
              <a:rPr lang="en-US" sz="8499" spc="-84">
                <a:solidFill>
                  <a:srgbClr val="000000"/>
                </a:solidFill>
                <a:latin typeface="Fira Sans Medium"/>
              </a:rPr>
              <a:t>Thank You </a:t>
            </a:r>
          </a:p>
          <a:p>
            <a:pPr marL="0" lvl="0" indent="0">
              <a:lnSpc>
                <a:spcPts val="10199"/>
              </a:lnSpc>
              <a:spcBef>
                <a:spcPct val="0"/>
              </a:spcBef>
            </a:pPr>
            <a:r>
              <a:rPr lang="en-US" sz="8499" spc="-84">
                <a:solidFill>
                  <a:srgbClr val="000000"/>
                </a:solidFill>
                <a:latin typeface="Fira Sans Medium"/>
              </a:rPr>
              <a:t>		For Listening</a:t>
            </a:r>
          </a:p>
        </p:txBody>
      </p:sp>
      <p:grpSp>
        <p:nvGrpSpPr>
          <p:cNvPr id="7" name="Group 7"/>
          <p:cNvGrpSpPr/>
          <p:nvPr/>
        </p:nvGrpSpPr>
        <p:grpSpPr>
          <a:xfrm rot="-10800000">
            <a:off x="4509678" y="8191500"/>
            <a:ext cx="3801687" cy="3292279"/>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10" name="Group 10"/>
          <p:cNvGrpSpPr/>
          <p:nvPr/>
        </p:nvGrpSpPr>
        <p:grpSpPr>
          <a:xfrm rot="-10800000">
            <a:off x="-1073588" y="5542895"/>
            <a:ext cx="5950388" cy="5039891"/>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12" name="Group 12"/>
          <p:cNvGrpSpPr/>
          <p:nvPr/>
        </p:nvGrpSpPr>
        <p:grpSpPr>
          <a:xfrm rot="-10800000">
            <a:off x="4509677" y="1994812"/>
            <a:ext cx="2987322" cy="2587035"/>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14" name="Group 14"/>
          <p:cNvGrpSpPr/>
          <p:nvPr/>
        </p:nvGrpSpPr>
        <p:grpSpPr>
          <a:xfrm rot="-10800000">
            <a:off x="3448149" y="88974"/>
            <a:ext cx="1995498" cy="1728111"/>
            <a:chOff x="0" y="0"/>
            <a:chExt cx="3619627" cy="3134614"/>
          </a:xfrm>
        </p:grpSpPr>
        <p:sp>
          <p:nvSpPr>
            <p:cNvPr id="15" name="Freeform 1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17" name="Group 4">
            <a:extLst>
              <a:ext uri="{FF2B5EF4-FFF2-40B4-BE49-F238E27FC236}">
                <a16:creationId xmlns:a16="http://schemas.microsoft.com/office/drawing/2014/main" id="{D4334D95-691A-4C5E-8F03-DD6480295CD1}"/>
              </a:ext>
            </a:extLst>
          </p:cNvPr>
          <p:cNvGrpSpPr/>
          <p:nvPr/>
        </p:nvGrpSpPr>
        <p:grpSpPr>
          <a:xfrm rot="-10800000">
            <a:off x="2046782" y="4981242"/>
            <a:ext cx="3238271" cy="2670529"/>
            <a:chOff x="0" y="0"/>
            <a:chExt cx="3619627" cy="3134614"/>
          </a:xfrm>
        </p:grpSpPr>
        <p:sp>
          <p:nvSpPr>
            <p:cNvPr id="18" name="Freeform 5">
              <a:extLst>
                <a:ext uri="{FF2B5EF4-FFF2-40B4-BE49-F238E27FC236}">
                  <a16:creationId xmlns:a16="http://schemas.microsoft.com/office/drawing/2014/main" id="{09990B05-F781-FBD2-FC07-426F5059003D}"/>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9" name="TextBox 8">
            <a:extLst>
              <a:ext uri="{FF2B5EF4-FFF2-40B4-BE49-F238E27FC236}">
                <a16:creationId xmlns:a16="http://schemas.microsoft.com/office/drawing/2014/main" id="{BE9C9DD5-DF00-46E5-F730-791C80B9CC2B}"/>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35</a:t>
            </a:r>
            <a:endParaRPr lang="he-IL" sz="3600" dirty="0"/>
          </a:p>
        </p:txBody>
      </p:sp>
    </p:spTree>
    <p:extLst>
      <p:ext uri="{BB962C8B-B14F-4D97-AF65-F5344CB8AC3E}">
        <p14:creationId xmlns:p14="http://schemas.microsoft.com/office/powerpoint/2010/main" val="1018309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396454" y="5865849"/>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rot="-10800000">
            <a:off x="-1828800" y="573638"/>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6" name="TextBox 6"/>
          <p:cNvSpPr txBox="1"/>
          <p:nvPr/>
        </p:nvSpPr>
        <p:spPr>
          <a:xfrm>
            <a:off x="7315200" y="1593157"/>
            <a:ext cx="9290835" cy="1269835"/>
          </a:xfrm>
          <a:prstGeom prst="rect">
            <a:avLst/>
          </a:prstGeom>
        </p:spPr>
        <p:txBody>
          <a:bodyPr wrap="square" lIns="0" tIns="0" rIns="0" bIns="0" rtlCol="0" anchor="t">
            <a:spAutoFit/>
          </a:bodyPr>
          <a:lstStyle/>
          <a:p>
            <a:pPr marL="0" lvl="0" indent="0">
              <a:lnSpc>
                <a:spcPts val="10199"/>
              </a:lnSpc>
              <a:spcBef>
                <a:spcPct val="0"/>
              </a:spcBef>
            </a:pPr>
            <a:r>
              <a:rPr lang="en-US" sz="8499" spc="-84" dirty="0">
                <a:solidFill>
                  <a:srgbClr val="000000"/>
                </a:solidFill>
                <a:latin typeface="Fira Sans Medium"/>
              </a:rPr>
              <a:t>References</a:t>
            </a:r>
          </a:p>
        </p:txBody>
      </p:sp>
      <p:grpSp>
        <p:nvGrpSpPr>
          <p:cNvPr id="14" name="Group 14"/>
          <p:cNvGrpSpPr/>
          <p:nvPr/>
        </p:nvGrpSpPr>
        <p:grpSpPr>
          <a:xfrm rot="-10800000">
            <a:off x="3448149" y="88974"/>
            <a:ext cx="1995498" cy="1728111"/>
            <a:chOff x="0" y="0"/>
            <a:chExt cx="3619627" cy="3134614"/>
          </a:xfrm>
        </p:grpSpPr>
        <p:sp>
          <p:nvSpPr>
            <p:cNvPr id="15" name="Freeform 1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sp>
        <p:nvSpPr>
          <p:cNvPr id="19" name="מציין מיקום תוכן 2">
            <a:extLst>
              <a:ext uri="{FF2B5EF4-FFF2-40B4-BE49-F238E27FC236}">
                <a16:creationId xmlns:a16="http://schemas.microsoft.com/office/drawing/2014/main" id="{5EEECB9A-B5BA-894E-A40E-F8E4A710B8C0}"/>
              </a:ext>
            </a:extLst>
          </p:cNvPr>
          <p:cNvSpPr txBox="1">
            <a:spLocks/>
          </p:cNvSpPr>
          <p:nvPr/>
        </p:nvSpPr>
        <p:spPr>
          <a:xfrm>
            <a:off x="2989446" y="3283643"/>
            <a:ext cx="15298554" cy="5410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algn="l">
              <a:lnSpc>
                <a:spcPct val="107000"/>
              </a:lnSpc>
              <a:spcBef>
                <a:spcPts val="0"/>
              </a:spcBef>
              <a:spcAft>
                <a:spcPts val="800"/>
              </a:spcAft>
            </a:pPr>
            <a:r>
              <a:rPr lang="en-US" sz="2400" dirty="0" err="1">
                <a:solidFill>
                  <a:srgbClr val="000000"/>
                </a:solidFill>
                <a:latin typeface="Fira Sans" panose="020F0502020204030204" pitchFamily="34" charset="0"/>
              </a:rPr>
              <a:t>Kamyar</a:t>
            </a:r>
            <a:r>
              <a:rPr lang="en-US" sz="2400" dirty="0">
                <a:solidFill>
                  <a:srgbClr val="000000"/>
                </a:solidFill>
                <a:latin typeface="Fira Sans" panose="020F0502020204030204" pitchFamily="34" charset="0"/>
              </a:rPr>
              <a:t> </a:t>
            </a:r>
            <a:r>
              <a:rPr lang="en-US" sz="2400" dirty="0" err="1">
                <a:solidFill>
                  <a:srgbClr val="000000"/>
                </a:solidFill>
                <a:latin typeface="Fira Sans" panose="020F0502020204030204" pitchFamily="34" charset="0"/>
              </a:rPr>
              <a:t>Nazeri</a:t>
            </a:r>
            <a:r>
              <a:rPr lang="en-US" sz="2400" dirty="0">
                <a:solidFill>
                  <a:srgbClr val="000000"/>
                </a:solidFill>
                <a:latin typeface="Fira Sans" panose="020F0502020204030204" pitchFamily="34" charset="0"/>
              </a:rPr>
              <a:t>, Eric Ng, Tony Joseph, Faisal Z. Qureshi, Mehran Ebrahimi. </a:t>
            </a:r>
            <a:r>
              <a:rPr lang="en-US" sz="2400" dirty="0" err="1">
                <a:solidFill>
                  <a:srgbClr val="000000"/>
                </a:solidFill>
                <a:latin typeface="Fira Sans" panose="020F0502020204030204" pitchFamily="34" charset="0"/>
              </a:rPr>
              <a:t>EdgeConnect</a:t>
            </a:r>
            <a:r>
              <a:rPr lang="en-US" sz="2400" dirty="0">
                <a:solidFill>
                  <a:srgbClr val="000000"/>
                </a:solidFill>
                <a:latin typeface="Fira Sans" panose="020F0502020204030204" pitchFamily="34" charset="0"/>
              </a:rPr>
              <a:t>: Generative Image Inpainting with Adversarial Edge Learning</a:t>
            </a:r>
          </a:p>
          <a:p>
            <a:pPr marL="0" marR="0" algn="l">
              <a:lnSpc>
                <a:spcPct val="107000"/>
              </a:lnSpc>
              <a:spcBef>
                <a:spcPts val="0"/>
              </a:spcBef>
              <a:spcAft>
                <a:spcPts val="800"/>
              </a:spcAft>
            </a:pPr>
            <a:r>
              <a:rPr lang="en-US" sz="2400" dirty="0" err="1">
                <a:solidFill>
                  <a:srgbClr val="000000"/>
                </a:solidFill>
                <a:latin typeface="Fira Sans" panose="020F0502020204030204" pitchFamily="34" charset="0"/>
              </a:rPr>
              <a:t>Mingxing</a:t>
            </a:r>
            <a:r>
              <a:rPr lang="en-US" sz="2400" dirty="0">
                <a:solidFill>
                  <a:srgbClr val="000000"/>
                </a:solidFill>
                <a:latin typeface="Fira Sans" panose="020F0502020204030204" pitchFamily="34" charset="0"/>
              </a:rPr>
              <a:t> Tan, Quoc </a:t>
            </a:r>
            <a:r>
              <a:rPr lang="en-US" sz="2400" dirty="0" err="1">
                <a:solidFill>
                  <a:srgbClr val="000000"/>
                </a:solidFill>
                <a:latin typeface="Fira Sans" panose="020F0502020204030204" pitchFamily="34" charset="0"/>
              </a:rPr>
              <a:t>V.Le</a:t>
            </a:r>
            <a:r>
              <a:rPr lang="en-US" sz="2400" dirty="0">
                <a:solidFill>
                  <a:srgbClr val="000000"/>
                </a:solidFill>
                <a:latin typeface="Fira Sans" panose="020F0502020204030204" pitchFamily="34" charset="0"/>
              </a:rPr>
              <a:t>. </a:t>
            </a:r>
            <a:r>
              <a:rPr lang="en-US" sz="2400" dirty="0" err="1">
                <a:solidFill>
                  <a:srgbClr val="000000"/>
                </a:solidFill>
                <a:latin typeface="Fira Sans" panose="020F0502020204030204" pitchFamily="34" charset="0"/>
              </a:rPr>
              <a:t>EfﬁcientNet</a:t>
            </a:r>
            <a:r>
              <a:rPr lang="en-US" sz="2400" dirty="0">
                <a:solidFill>
                  <a:srgbClr val="000000"/>
                </a:solidFill>
                <a:latin typeface="Fira Sans" panose="020F0502020204030204" pitchFamily="34" charset="0"/>
              </a:rPr>
              <a:t>: Rethinking Model Scaling for Convolutional Neural Networks</a:t>
            </a:r>
          </a:p>
          <a:p>
            <a:pPr marL="0" marR="0" algn="l">
              <a:lnSpc>
                <a:spcPct val="107000"/>
              </a:lnSpc>
              <a:spcBef>
                <a:spcPts val="0"/>
              </a:spcBef>
              <a:spcAft>
                <a:spcPts val="800"/>
              </a:spcAft>
            </a:pPr>
            <a:r>
              <a:rPr lang="en-US" sz="2400" dirty="0">
                <a:solidFill>
                  <a:srgbClr val="000000"/>
                </a:solidFill>
                <a:latin typeface="Fira Sans" panose="020F0502020204030204" pitchFamily="34" charset="0"/>
              </a:rPr>
              <a:t>Cai Ran, </a:t>
            </a:r>
            <a:r>
              <a:rPr lang="en-US" sz="2400" dirty="0" err="1">
                <a:solidFill>
                  <a:srgbClr val="000000"/>
                </a:solidFill>
                <a:latin typeface="Fira Sans" panose="020F0502020204030204" pitchFamily="34" charset="0"/>
              </a:rPr>
              <a:t>Xinfu</a:t>
            </a:r>
            <a:r>
              <a:rPr lang="en-US" sz="2400" dirty="0">
                <a:solidFill>
                  <a:srgbClr val="000000"/>
                </a:solidFill>
                <a:latin typeface="Fira Sans" panose="020F0502020204030204" pitchFamily="34" charset="0"/>
              </a:rPr>
              <a:t> Li, Fang Yang: Multi-Step Structure Image Inpainting Model with Attention Mechanism</a:t>
            </a:r>
          </a:p>
          <a:p>
            <a:pPr marL="0" marR="0" algn="l">
              <a:lnSpc>
                <a:spcPct val="107000"/>
              </a:lnSpc>
              <a:spcBef>
                <a:spcPts val="0"/>
              </a:spcBef>
              <a:spcAft>
                <a:spcPts val="800"/>
              </a:spcAft>
            </a:pPr>
            <a:r>
              <a:rPr lang="en-US" sz="2400" dirty="0">
                <a:solidFill>
                  <a:srgbClr val="000000"/>
                </a:solidFill>
                <a:latin typeface="Fira Sans" panose="020F0502020204030204" pitchFamily="34" charset="0"/>
              </a:rPr>
              <a:t>Dongsheng Wang, </a:t>
            </a:r>
            <a:r>
              <a:rPr lang="en-US" sz="2400" dirty="0" err="1">
                <a:solidFill>
                  <a:srgbClr val="000000"/>
                </a:solidFill>
                <a:latin typeface="Fira Sans" panose="020F0502020204030204" pitchFamily="34" charset="0"/>
              </a:rPr>
              <a:t>Chaohao</a:t>
            </a:r>
            <a:r>
              <a:rPr lang="en-US" sz="2400" dirty="0">
                <a:solidFill>
                  <a:srgbClr val="000000"/>
                </a:solidFill>
                <a:latin typeface="Fira Sans" panose="020F0502020204030204" pitchFamily="34" charset="0"/>
              </a:rPr>
              <a:t> Xie, </a:t>
            </a:r>
            <a:r>
              <a:rPr lang="en-US" sz="2400" dirty="0" err="1">
                <a:solidFill>
                  <a:srgbClr val="000000"/>
                </a:solidFill>
                <a:latin typeface="Fira Sans" panose="020F0502020204030204" pitchFamily="34" charset="0"/>
              </a:rPr>
              <a:t>Shaohui</a:t>
            </a:r>
            <a:r>
              <a:rPr lang="en-US" sz="2400" dirty="0">
                <a:solidFill>
                  <a:srgbClr val="000000"/>
                </a:solidFill>
                <a:latin typeface="Fira Sans" panose="020F0502020204030204" pitchFamily="34" charset="0"/>
              </a:rPr>
              <a:t> Liu, </a:t>
            </a:r>
            <a:r>
              <a:rPr lang="en-US" sz="2400" dirty="0" err="1">
                <a:solidFill>
                  <a:srgbClr val="000000"/>
                </a:solidFill>
                <a:latin typeface="Fira Sans" panose="020F0502020204030204" pitchFamily="34" charset="0"/>
              </a:rPr>
              <a:t>Zhenxing</a:t>
            </a:r>
            <a:r>
              <a:rPr lang="en-US" sz="2400" dirty="0">
                <a:solidFill>
                  <a:srgbClr val="000000"/>
                </a:solidFill>
                <a:latin typeface="Fira Sans" panose="020F0502020204030204" pitchFamily="34" charset="0"/>
              </a:rPr>
              <a:t> </a:t>
            </a:r>
            <a:r>
              <a:rPr lang="en-US" sz="2400" dirty="0" err="1">
                <a:solidFill>
                  <a:srgbClr val="000000"/>
                </a:solidFill>
                <a:latin typeface="Fira Sans" panose="020F0502020204030204" pitchFamily="34" charset="0"/>
              </a:rPr>
              <a:t>Niu</a:t>
            </a:r>
            <a:r>
              <a:rPr lang="en-US" sz="2400" dirty="0">
                <a:solidFill>
                  <a:srgbClr val="000000"/>
                </a:solidFill>
                <a:latin typeface="Fira Sans" panose="020F0502020204030204" pitchFamily="34" charset="0"/>
              </a:rPr>
              <a:t>, </a:t>
            </a:r>
            <a:r>
              <a:rPr lang="en-US" sz="2400" dirty="0" err="1">
                <a:solidFill>
                  <a:srgbClr val="000000"/>
                </a:solidFill>
                <a:latin typeface="Fira Sans" panose="020F0502020204030204" pitchFamily="34" charset="0"/>
              </a:rPr>
              <a:t>Wangmeng</a:t>
            </a:r>
            <a:r>
              <a:rPr lang="en-US" sz="2400" dirty="0">
                <a:solidFill>
                  <a:srgbClr val="000000"/>
                </a:solidFill>
                <a:latin typeface="Fira Sans" panose="020F0502020204030204" pitchFamily="34" charset="0"/>
              </a:rPr>
              <a:t> </a:t>
            </a:r>
            <a:r>
              <a:rPr lang="en-US" sz="2400" dirty="0" err="1">
                <a:solidFill>
                  <a:srgbClr val="000000"/>
                </a:solidFill>
                <a:latin typeface="Fira Sans" panose="020F0502020204030204" pitchFamily="34" charset="0"/>
              </a:rPr>
              <a:t>Zuo</a:t>
            </a:r>
            <a:r>
              <a:rPr lang="en-US" sz="2400" dirty="0">
                <a:solidFill>
                  <a:srgbClr val="000000"/>
                </a:solidFill>
                <a:latin typeface="Fira Sans" panose="020F0502020204030204" pitchFamily="34" charset="0"/>
              </a:rPr>
              <a:t>: Image Inpainting with Edge-guided Learnable Bidirectional Attention Maps</a:t>
            </a:r>
          </a:p>
          <a:p>
            <a:pPr marL="0" marR="0" algn="l">
              <a:lnSpc>
                <a:spcPct val="107000"/>
              </a:lnSpc>
              <a:spcBef>
                <a:spcPts val="0"/>
              </a:spcBef>
              <a:spcAft>
                <a:spcPts val="800"/>
              </a:spcAft>
            </a:pPr>
            <a:r>
              <a:rPr lang="en-US" sz="2400" dirty="0">
                <a:solidFill>
                  <a:srgbClr val="000000"/>
                </a:solidFill>
                <a:latin typeface="Fira Sans" panose="020F0502020204030204" pitchFamily="34" charset="0"/>
                <a:hlinkClick r:id="rId2">
                  <a:extLst>
                    <a:ext uri="{A12FA001-AC4F-418D-AE19-62706E023703}">
                      <ahyp:hlinkClr xmlns:ahyp="http://schemas.microsoft.com/office/drawing/2018/hyperlinkcolor" val="tx"/>
                    </a:ext>
                  </a:extLst>
                </a:hlinkClick>
              </a:rPr>
              <a:t>https://github.com/MoshPe/InpaintGAN</a:t>
            </a:r>
            <a:endParaRPr lang="en-US" sz="2400" dirty="0">
              <a:solidFill>
                <a:srgbClr val="000000"/>
              </a:solidFill>
              <a:latin typeface="Fira Sans" panose="020F0502020204030204" pitchFamily="34" charset="0"/>
            </a:endParaRPr>
          </a:p>
          <a:p>
            <a:pPr marL="0" marR="0" algn="l">
              <a:lnSpc>
                <a:spcPct val="107000"/>
              </a:lnSpc>
              <a:spcBef>
                <a:spcPts val="0"/>
              </a:spcBef>
              <a:spcAft>
                <a:spcPts val="800"/>
              </a:spcAft>
            </a:pPr>
            <a:r>
              <a:rPr lang="en-US" sz="2400" dirty="0">
                <a:solidFill>
                  <a:srgbClr val="000000"/>
                </a:solidFill>
                <a:latin typeface="Fira Sans" panose="020F0502020204030204" pitchFamily="34" charset="0"/>
                <a:hlinkClick r:id="rId3">
                  <a:extLst>
                    <a:ext uri="{A12FA001-AC4F-418D-AE19-62706E023703}">
                      <ahyp:hlinkClr xmlns:ahyp="http://schemas.microsoft.com/office/drawing/2018/hyperlinkcolor" val="tx"/>
                    </a:ext>
                  </a:extLst>
                </a:hlinkClick>
              </a:rPr>
              <a:t>https://github.com/python-eel/Eel</a:t>
            </a:r>
            <a:endParaRPr lang="en-US" sz="2400" dirty="0">
              <a:solidFill>
                <a:srgbClr val="000000"/>
              </a:solidFill>
              <a:latin typeface="Fira Sans" panose="020F0502020204030204" pitchFamily="34" charset="0"/>
            </a:endParaRPr>
          </a:p>
          <a:p>
            <a:pPr marL="0" marR="0" algn="l">
              <a:lnSpc>
                <a:spcPct val="107000"/>
              </a:lnSpc>
              <a:spcBef>
                <a:spcPts val="0"/>
              </a:spcBef>
              <a:spcAft>
                <a:spcPts val="800"/>
              </a:spcAft>
            </a:pPr>
            <a:r>
              <a:rPr lang="en-US" sz="2400" dirty="0">
                <a:solidFill>
                  <a:srgbClr val="000000"/>
                </a:solidFill>
                <a:latin typeface="Fira Sans" panose="020F0502020204030204" pitchFamily="34" charset="0"/>
              </a:rPr>
              <a:t>Min Wang, </a:t>
            </a:r>
            <a:r>
              <a:rPr lang="en-US" sz="2400" dirty="0" err="1">
                <a:solidFill>
                  <a:srgbClr val="000000"/>
                </a:solidFill>
                <a:latin typeface="Fira Sans" panose="020F0502020204030204" pitchFamily="34" charset="0"/>
              </a:rPr>
              <a:t>Wanglong</a:t>
            </a:r>
            <a:r>
              <a:rPr lang="en-US" sz="2400" dirty="0">
                <a:solidFill>
                  <a:srgbClr val="000000"/>
                </a:solidFill>
                <a:latin typeface="Fira Sans" panose="020F0502020204030204" pitchFamily="34" charset="0"/>
              </a:rPr>
              <a:t> Lu, </a:t>
            </a:r>
            <a:r>
              <a:rPr lang="en-US" sz="2400" dirty="0" err="1">
                <a:solidFill>
                  <a:srgbClr val="000000"/>
                </a:solidFill>
                <a:latin typeface="Fira Sans" panose="020F0502020204030204" pitchFamily="34" charset="0"/>
              </a:rPr>
              <a:t>Jiankai</a:t>
            </a:r>
            <a:r>
              <a:rPr lang="en-US" sz="2400" dirty="0">
                <a:solidFill>
                  <a:srgbClr val="000000"/>
                </a:solidFill>
                <a:latin typeface="Fira Sans" panose="020F0502020204030204" pitchFamily="34" charset="0"/>
              </a:rPr>
              <a:t> Lyu, </a:t>
            </a:r>
            <a:r>
              <a:rPr lang="en-US" sz="2400" dirty="0" err="1">
                <a:solidFill>
                  <a:srgbClr val="000000"/>
                </a:solidFill>
                <a:latin typeface="Fira Sans" panose="020F0502020204030204" pitchFamily="34" charset="0"/>
              </a:rPr>
              <a:t>Kaijie</a:t>
            </a:r>
            <a:r>
              <a:rPr lang="en-US" sz="2400" dirty="0">
                <a:solidFill>
                  <a:srgbClr val="000000"/>
                </a:solidFill>
                <a:latin typeface="Fira Sans" panose="020F0502020204030204" pitchFamily="34" charset="0"/>
              </a:rPr>
              <a:t> Shi, </a:t>
            </a:r>
            <a:r>
              <a:rPr lang="en-US" sz="2400" dirty="0" err="1">
                <a:solidFill>
                  <a:srgbClr val="000000"/>
                </a:solidFill>
                <a:latin typeface="Fira Sans" panose="020F0502020204030204" pitchFamily="34" charset="0"/>
              </a:rPr>
              <a:t>Hanli</a:t>
            </a:r>
            <a:r>
              <a:rPr lang="en-US" sz="2400" dirty="0">
                <a:solidFill>
                  <a:srgbClr val="000000"/>
                </a:solidFill>
                <a:latin typeface="Fira Sans" panose="020F0502020204030204" pitchFamily="34" charset="0"/>
              </a:rPr>
              <a:t> Zhao: Generative image inpainting with enhanced gated convolution and Transformers</a:t>
            </a:r>
          </a:p>
        </p:txBody>
      </p:sp>
      <p:sp>
        <p:nvSpPr>
          <p:cNvPr id="17" name="TextBox 16">
            <a:extLst>
              <a:ext uri="{FF2B5EF4-FFF2-40B4-BE49-F238E27FC236}">
                <a16:creationId xmlns:a16="http://schemas.microsoft.com/office/drawing/2014/main" id="{E6665ED3-9190-C2D3-E04C-7A045528083F}"/>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36</a:t>
            </a:r>
            <a:endParaRPr lang="he-IL" sz="3600" dirty="0"/>
          </a:p>
        </p:txBody>
      </p:sp>
    </p:spTree>
    <p:extLst>
      <p:ext uri="{BB962C8B-B14F-4D97-AF65-F5344CB8AC3E}">
        <p14:creationId xmlns:p14="http://schemas.microsoft.com/office/powerpoint/2010/main" val="48027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9973" y="240327"/>
            <a:ext cx="14160427" cy="1269835"/>
          </a:xfrm>
          <a:prstGeom prst="rect">
            <a:avLst/>
          </a:prstGeom>
        </p:spPr>
        <p:txBody>
          <a:bodyPr wrap="square" lIns="0" tIns="0" rIns="0" bIns="0" rtlCol="0" anchor="t">
            <a:spAutoFit/>
          </a:bodyPr>
          <a:lstStyle/>
          <a:p>
            <a:pPr>
              <a:lnSpc>
                <a:spcPts val="10199"/>
              </a:lnSpc>
              <a:spcBef>
                <a:spcPct val="0"/>
              </a:spcBef>
            </a:pPr>
            <a:r>
              <a:rPr lang="en-US" sz="8499" spc="-84" dirty="0">
                <a:solidFill>
                  <a:srgbClr val="000000"/>
                </a:solidFill>
                <a:latin typeface="Fira Sans Medium"/>
              </a:rPr>
              <a:t>Enhanced Gated Convolution</a:t>
            </a:r>
          </a:p>
        </p:txBody>
      </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11" name="TextBox 11"/>
          <p:cNvSpPr txBox="1"/>
          <p:nvPr/>
        </p:nvSpPr>
        <p:spPr>
          <a:xfrm>
            <a:off x="7063618" y="2645877"/>
            <a:ext cx="10721462" cy="3539430"/>
          </a:xfrm>
          <a:prstGeom prst="rect">
            <a:avLst/>
          </a:prstGeom>
        </p:spPr>
        <p:txBody>
          <a:bodyPr wrap="square" lIns="0" tIns="0" rIns="0" bIns="0" rtlCol="0" anchor="t">
            <a:spAutoFit/>
          </a:bodyPr>
          <a:lstStyle/>
          <a:p>
            <a:pPr marL="561337" lvl="1" indent="-280669">
              <a:lnSpc>
                <a:spcPts val="3639"/>
              </a:lnSpc>
              <a:spcBef>
                <a:spcPts val="1200"/>
              </a:spcBef>
              <a:buFont typeface="Arial"/>
              <a:buChar char="•"/>
            </a:pPr>
            <a:r>
              <a:rPr lang="en-US" sz="3200" dirty="0">
                <a:solidFill>
                  <a:srgbClr val="000000"/>
                </a:solidFill>
                <a:latin typeface="Fira Sans Light"/>
              </a:rPr>
              <a:t>Enhanced Gated Convolution is an approach that improves the performance of Gated Convolution and regular Convolution </a:t>
            </a:r>
          </a:p>
          <a:p>
            <a:pPr marL="561337" lvl="1" indent="-280669">
              <a:lnSpc>
                <a:spcPts val="3639"/>
              </a:lnSpc>
              <a:spcBef>
                <a:spcPts val="1200"/>
              </a:spcBef>
              <a:buFont typeface="Arial"/>
              <a:buChar char="•"/>
            </a:pPr>
            <a:endParaRPr lang="en-US" sz="3200" dirty="0">
              <a:solidFill>
                <a:srgbClr val="000000"/>
              </a:solidFill>
              <a:latin typeface="Fira Sans Light"/>
            </a:endParaRPr>
          </a:p>
          <a:p>
            <a:pPr marL="561337" lvl="1" indent="-280669">
              <a:lnSpc>
                <a:spcPts val="3639"/>
              </a:lnSpc>
              <a:spcBef>
                <a:spcPts val="1200"/>
              </a:spcBef>
              <a:buFont typeface="Arial"/>
              <a:buChar char="•"/>
            </a:pPr>
            <a:r>
              <a:rPr lang="en-US" sz="3200" dirty="0">
                <a:solidFill>
                  <a:srgbClr val="000000"/>
                </a:solidFill>
                <a:latin typeface="Fira Sans Light"/>
              </a:rPr>
              <a:t>EGC has an attention mechanism to better capture contextual information, selectively highlighting relevant elements for inpainting.</a:t>
            </a:r>
          </a:p>
        </p:txBody>
      </p:sp>
      <p:pic>
        <p:nvPicPr>
          <p:cNvPr id="12" name="Picture 11">
            <a:extLst>
              <a:ext uri="{FF2B5EF4-FFF2-40B4-BE49-F238E27FC236}">
                <a16:creationId xmlns:a16="http://schemas.microsoft.com/office/drawing/2014/main" id="{24CE2F24-B656-5BAA-A3A8-5F92160CF725}"/>
              </a:ext>
            </a:extLst>
          </p:cNvPr>
          <p:cNvPicPr>
            <a:picLocks noChangeAspect="1"/>
          </p:cNvPicPr>
          <p:nvPr/>
        </p:nvPicPr>
        <p:blipFill>
          <a:blip r:embed="rId3"/>
          <a:stretch>
            <a:fillRect/>
          </a:stretch>
        </p:blipFill>
        <p:spPr>
          <a:xfrm>
            <a:off x="133356" y="2173606"/>
            <a:ext cx="7092035" cy="513185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3BCC39-AB79-FDCA-D8F3-9B2BBEBFD04D}"/>
                  </a:ext>
                </a:extLst>
              </p:cNvPr>
              <p:cNvSpPr txBox="1"/>
              <p:nvPr/>
            </p:nvSpPr>
            <p:spPr>
              <a:xfrm>
                <a:off x="7605575" y="6834353"/>
                <a:ext cx="9799320" cy="24233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he-IL" sz="2400" i="1" smtClean="0">
                              <a:solidFill>
                                <a:srgbClr val="836967"/>
                              </a:solidFill>
                              <a:latin typeface="Cambria Math" panose="02040503050406030204" pitchFamily="18" charset="0"/>
                            </a:rPr>
                          </m:ctrlPr>
                        </m:sSubPr>
                        <m:e>
                          <m:r>
                            <a:rPr lang="he-IL" sz="2400" i="1">
                              <a:latin typeface="Cambria Math" panose="02040503050406030204" pitchFamily="18" charset="0"/>
                            </a:rPr>
                            <m:t>𝐹</m:t>
                          </m:r>
                        </m:e>
                        <m:sub>
                          <m:r>
                            <a:rPr lang="he-IL" sz="2400" i="0">
                              <a:latin typeface="Cambria Math" panose="02040503050406030204" pitchFamily="18" charset="0"/>
                            </a:rPr>
                            <m:t>0</m:t>
                          </m:r>
                        </m:sub>
                      </m:sSub>
                      <m:r>
                        <a:rPr lang="he-IL" sz="2400" i="0">
                          <a:latin typeface="Cambria Math" panose="02040503050406030204" pitchFamily="18" charset="0"/>
                        </a:rPr>
                        <m:t>,</m:t>
                      </m:r>
                      <m:r>
                        <a:rPr lang="he-IL" sz="2400" i="1">
                          <a:latin typeface="Cambria Math" panose="02040503050406030204" pitchFamily="18" charset="0"/>
                        </a:rPr>
                        <m:t>𝐺𝑎𝑡</m:t>
                      </m:r>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𝑒</m:t>
                          </m:r>
                        </m:e>
                        <m:sub>
                          <m:r>
                            <a:rPr lang="he-IL" sz="2400" i="0">
                              <a:latin typeface="Cambria Math" panose="02040503050406030204" pitchFamily="18" charset="0"/>
                            </a:rPr>
                            <m:t>0</m:t>
                          </m:r>
                        </m:sub>
                      </m:sSub>
                      <m:r>
                        <a:rPr lang="he-IL" sz="2400" i="0">
                          <a:latin typeface="Cambria Math" panose="02040503050406030204" pitchFamily="18" charset="0"/>
                        </a:rPr>
                        <m:t>=</m:t>
                      </m:r>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𝐺</m:t>
                          </m:r>
                        </m:e>
                        <m:sub>
                          <m:r>
                            <a:rPr lang="he-IL" sz="2400" i="1">
                              <a:latin typeface="Cambria Math" panose="02040503050406030204" pitchFamily="18" charset="0"/>
                            </a:rPr>
                            <m:t>𝑖𝑛𝑝𝑢𝑡</m:t>
                          </m:r>
                        </m:sub>
                      </m:sSub>
                      <m:d>
                        <m:dPr>
                          <m:ctrlPr>
                            <a:rPr lang="he-IL" sz="2400" i="1">
                              <a:solidFill>
                                <a:srgbClr val="836967"/>
                              </a:solidFill>
                              <a:latin typeface="Cambria Math" panose="02040503050406030204" pitchFamily="18" charset="0"/>
                            </a:rPr>
                          </m:ctrlPr>
                        </m:dPr>
                        <m:e>
                          <m:d>
                            <m:dPr>
                              <m:begChr m:val="["/>
                              <m:endChr m:val="]"/>
                              <m:ctrlPr>
                                <a:rPr lang="he-IL" sz="2400" i="1">
                                  <a:solidFill>
                                    <a:srgbClr val="836967"/>
                                  </a:solidFill>
                                  <a:latin typeface="Cambria Math" panose="02040503050406030204" pitchFamily="18" charset="0"/>
                                </a:rPr>
                              </m:ctrlPr>
                            </m:dPr>
                            <m:e>
                              <m:r>
                                <a:rPr lang="he-IL" sz="2400" i="1">
                                  <a:latin typeface="Cambria Math" panose="02040503050406030204" pitchFamily="18" charset="0"/>
                                </a:rPr>
                                <m:t>𝐼𝑚𝑔</m:t>
                              </m:r>
                              <m:r>
                                <a:rPr lang="he-IL" sz="2400" i="0">
                                  <a:latin typeface="Cambria Math" panose="02040503050406030204" pitchFamily="18" charset="0"/>
                                </a:rPr>
                                <m:t>, </m:t>
                              </m:r>
                              <m:r>
                                <a:rPr lang="he-IL" sz="2400" i="1">
                                  <a:latin typeface="Cambria Math" panose="02040503050406030204" pitchFamily="18" charset="0"/>
                                </a:rPr>
                                <m:t>𝑀𝑎𝑠𝑘</m:t>
                              </m:r>
                            </m:e>
                          </m:d>
                        </m:e>
                      </m:d>
                    </m:oMath>
                    <m:oMath xmlns:m="http://schemas.openxmlformats.org/officeDocument/2006/math">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𝐹</m:t>
                          </m:r>
                        </m:e>
                        <m:sub>
                          <m:r>
                            <a:rPr lang="he-IL" sz="2400" i="1">
                              <a:latin typeface="Cambria Math" panose="02040503050406030204" pitchFamily="18" charset="0"/>
                            </a:rPr>
                            <m:t>𝑖</m:t>
                          </m:r>
                        </m:sub>
                      </m:sSub>
                      <m:r>
                        <a:rPr lang="he-IL" sz="2400" i="0">
                          <a:latin typeface="Cambria Math" panose="02040503050406030204" pitchFamily="18" charset="0"/>
                        </a:rPr>
                        <m:t>,</m:t>
                      </m:r>
                      <m:r>
                        <a:rPr lang="he-IL" sz="2400" i="1">
                          <a:latin typeface="Cambria Math" panose="02040503050406030204" pitchFamily="18" charset="0"/>
                        </a:rPr>
                        <m:t>𝐺𝑎𝑡</m:t>
                      </m:r>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𝑒</m:t>
                          </m:r>
                        </m:e>
                        <m:sub>
                          <m:r>
                            <a:rPr lang="he-IL" sz="2400" i="1">
                              <a:latin typeface="Cambria Math" panose="02040503050406030204" pitchFamily="18" charset="0"/>
                            </a:rPr>
                            <m:t>𝑖</m:t>
                          </m:r>
                        </m:sub>
                      </m:sSub>
                      <m:r>
                        <a:rPr lang="he-IL" sz="2400" i="0">
                          <a:latin typeface="Cambria Math" panose="02040503050406030204" pitchFamily="18" charset="0"/>
                        </a:rPr>
                        <m:t>=</m:t>
                      </m:r>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𝐺</m:t>
                          </m:r>
                        </m:e>
                        <m:sub>
                          <m:r>
                            <a:rPr lang="he-IL" sz="2400" i="1">
                              <a:latin typeface="Cambria Math" panose="02040503050406030204" pitchFamily="18" charset="0"/>
                            </a:rPr>
                            <m:t>𝑖</m:t>
                          </m:r>
                        </m:sub>
                      </m:sSub>
                      <m:d>
                        <m:dPr>
                          <m:ctrlPr>
                            <a:rPr lang="he-IL" sz="2400" i="1">
                              <a:solidFill>
                                <a:srgbClr val="836967"/>
                              </a:solidFill>
                              <a:latin typeface="Cambria Math" panose="02040503050406030204" pitchFamily="18" charset="0"/>
                            </a:rPr>
                          </m:ctrlPr>
                        </m:dPr>
                        <m:e>
                          <m:d>
                            <m:dPr>
                              <m:begChr m:val="["/>
                              <m:endChr m:val="]"/>
                              <m:ctrlPr>
                                <a:rPr lang="he-IL" sz="2400" i="1">
                                  <a:solidFill>
                                    <a:srgbClr val="836967"/>
                                  </a:solidFill>
                                  <a:latin typeface="Cambria Math" panose="02040503050406030204" pitchFamily="18" charset="0"/>
                                </a:rPr>
                              </m:ctrlPr>
                            </m:dPr>
                            <m:e>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𝐹</m:t>
                                  </m:r>
                                </m:e>
                                <m:sub>
                                  <m:r>
                                    <a:rPr lang="he-IL" sz="2400" i="1">
                                      <a:latin typeface="Cambria Math" panose="02040503050406030204" pitchFamily="18" charset="0"/>
                                    </a:rPr>
                                    <m:t>𝑖</m:t>
                                  </m:r>
                                  <m:r>
                                    <a:rPr lang="he-IL" sz="2400" i="0">
                                      <a:latin typeface="Cambria Math" panose="02040503050406030204" pitchFamily="18" charset="0"/>
                                    </a:rPr>
                                    <m:t>−</m:t>
                                  </m:r>
                                  <m:r>
                                    <a:rPr lang="he-IL" sz="2400" i="0">
                                      <a:latin typeface="Cambria Math" panose="02040503050406030204" pitchFamily="18" charset="0"/>
                                    </a:rPr>
                                    <m:t>1</m:t>
                                  </m:r>
                                </m:sub>
                              </m:sSub>
                              <m:r>
                                <a:rPr lang="he-IL" sz="2400" i="0">
                                  <a:latin typeface="Cambria Math" panose="02040503050406030204" pitchFamily="18" charset="0"/>
                                </a:rPr>
                                <m:t>,</m:t>
                              </m:r>
                              <m:r>
                                <a:rPr lang="he-IL" sz="2400" i="1">
                                  <a:latin typeface="Cambria Math" panose="02040503050406030204" pitchFamily="18" charset="0"/>
                                </a:rPr>
                                <m:t>𝐺𝑎𝑡</m:t>
                              </m:r>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𝑒</m:t>
                                  </m:r>
                                </m:e>
                                <m:sub>
                                  <m:r>
                                    <a:rPr lang="he-IL" sz="2400" i="1">
                                      <a:latin typeface="Cambria Math" panose="02040503050406030204" pitchFamily="18" charset="0"/>
                                    </a:rPr>
                                    <m:t>𝑖</m:t>
                                  </m:r>
                                  <m:r>
                                    <a:rPr lang="he-IL" sz="2400" i="0">
                                      <a:latin typeface="Cambria Math" panose="02040503050406030204" pitchFamily="18" charset="0"/>
                                    </a:rPr>
                                    <m:t>−</m:t>
                                  </m:r>
                                  <m:r>
                                    <a:rPr lang="he-IL" sz="2400" i="0">
                                      <a:latin typeface="Cambria Math" panose="02040503050406030204" pitchFamily="18" charset="0"/>
                                    </a:rPr>
                                    <m:t>1</m:t>
                                  </m:r>
                                </m:sub>
                              </m:sSub>
                              <m:r>
                                <a:rPr lang="he-IL" sz="2400" i="0">
                                  <a:latin typeface="Cambria Math" panose="02040503050406030204" pitchFamily="18" charset="0"/>
                                </a:rPr>
                                <m:t>,</m:t>
                              </m:r>
                              <m:r>
                                <a:rPr lang="he-IL" sz="2400" i="1">
                                  <a:latin typeface="Cambria Math" panose="02040503050406030204" pitchFamily="18" charset="0"/>
                                </a:rPr>
                                <m:t>𝑀𝑎𝑠𝑘</m:t>
                              </m:r>
                            </m:e>
                          </m:d>
                        </m:e>
                      </m:d>
                      <m:r>
                        <a:rPr lang="he-IL" sz="2400" i="0">
                          <a:latin typeface="Cambria Math" panose="02040503050406030204" pitchFamily="18" charset="0"/>
                        </a:rPr>
                        <m:t>,</m:t>
                      </m:r>
                    </m:oMath>
                    <m:oMath xmlns:m="http://schemas.openxmlformats.org/officeDocument/2006/math">
                      <m:r>
                        <a:rPr lang="he-IL" sz="2400" i="1">
                          <a:latin typeface="Cambria Math" panose="02040503050406030204" pitchFamily="18" charset="0"/>
                        </a:rPr>
                        <m:t>𝑊</m:t>
                      </m:r>
                      <m:r>
                        <a:rPr lang="he-IL" sz="2400" i="1">
                          <a:latin typeface="Cambria Math" panose="02040503050406030204" pitchFamily="18" charset="0"/>
                        </a:rPr>
                        <m:t>h</m:t>
                      </m:r>
                      <m:r>
                        <a:rPr lang="he-IL" sz="2400" i="1">
                          <a:latin typeface="Cambria Math" panose="02040503050406030204" pitchFamily="18" charset="0"/>
                        </a:rPr>
                        <m:t>𝑒𝑟𝑒</m:t>
                      </m:r>
                      <m:r>
                        <a:rPr lang="he-IL" sz="2400" i="0">
                          <a:latin typeface="Cambria Math" panose="02040503050406030204" pitchFamily="18" charset="0"/>
                        </a:rPr>
                        <m:t> </m:t>
                      </m:r>
                      <m:r>
                        <a:rPr lang="he-IL" sz="2400" i="1">
                          <a:latin typeface="Cambria Math" panose="02040503050406030204" pitchFamily="18" charset="0"/>
                        </a:rPr>
                        <m:t>𝑖</m:t>
                      </m:r>
                      <m:r>
                        <a:rPr lang="he-IL" sz="2400" i="0">
                          <a:latin typeface="Cambria Math" panose="02040503050406030204" pitchFamily="18" charset="0"/>
                        </a:rPr>
                        <m:t>∈</m:t>
                      </m:r>
                      <m:d>
                        <m:dPr>
                          <m:begChr m:val="{"/>
                          <m:endChr m:val="}"/>
                          <m:ctrlPr>
                            <a:rPr lang="he-IL" sz="2400" i="1">
                              <a:solidFill>
                                <a:srgbClr val="836967"/>
                              </a:solidFill>
                              <a:latin typeface="Cambria Math" panose="02040503050406030204" pitchFamily="18" charset="0"/>
                            </a:rPr>
                          </m:ctrlPr>
                        </m:dPr>
                        <m:e>
                          <m:r>
                            <a:rPr lang="he-IL" sz="2400" i="0">
                              <a:latin typeface="Cambria Math" panose="02040503050406030204" pitchFamily="18" charset="0"/>
                            </a:rPr>
                            <m:t>1</m:t>
                          </m:r>
                          <m:r>
                            <a:rPr lang="he-IL" sz="2400" i="0">
                              <a:latin typeface="Cambria Math" panose="02040503050406030204" pitchFamily="18" charset="0"/>
                            </a:rPr>
                            <m:t>,</m:t>
                          </m:r>
                          <m:r>
                            <a:rPr lang="he-IL" sz="2400" i="0">
                              <a:latin typeface="Cambria Math" panose="02040503050406030204" pitchFamily="18" charset="0"/>
                            </a:rPr>
                            <m:t>2</m:t>
                          </m:r>
                          <m:r>
                            <a:rPr lang="he-IL" sz="2400" i="0">
                              <a:latin typeface="Cambria Math" panose="02040503050406030204" pitchFamily="18" charset="0"/>
                            </a:rPr>
                            <m:t>,…,</m:t>
                          </m:r>
                          <m:r>
                            <a:rPr lang="he-IL" sz="2400" i="1">
                              <a:latin typeface="Cambria Math" panose="02040503050406030204" pitchFamily="18" charset="0"/>
                            </a:rPr>
                            <m:t>𝑘</m:t>
                          </m:r>
                        </m:e>
                      </m:d>
                      <m:r>
                        <a:rPr lang="he-IL" sz="2400" b="0" i="1" smtClean="0">
                          <a:latin typeface="Cambria Math" panose="02040503050406030204" pitchFamily="18" charset="0"/>
                        </a:rPr>
                        <m:t> </m:t>
                      </m:r>
                    </m:oMath>
                    <m:oMath xmlns:m="http://schemas.openxmlformats.org/officeDocument/2006/math">
                      <m:r>
                        <a:rPr lang="he-IL" sz="2400" i="1">
                          <a:latin typeface="Cambria Math" panose="02040503050406030204" pitchFamily="18" charset="0"/>
                        </a:rPr>
                        <m:t>𝑎𝑛𝑑</m:t>
                      </m:r>
                      <m:r>
                        <a:rPr lang="he-IL" sz="2400" i="0">
                          <a:latin typeface="Cambria Math" panose="02040503050406030204" pitchFamily="18" charset="0"/>
                        </a:rPr>
                        <m:t> </m:t>
                      </m:r>
                      <m:r>
                        <a:rPr lang="he-IL" sz="2400" i="1">
                          <a:latin typeface="Cambria Math" panose="02040503050406030204" pitchFamily="18" charset="0"/>
                        </a:rPr>
                        <m:t>𝑘</m:t>
                      </m:r>
                      <m:r>
                        <a:rPr lang="he-IL" sz="2400" i="0">
                          <a:latin typeface="Cambria Math" panose="02040503050406030204" pitchFamily="18" charset="0"/>
                        </a:rPr>
                        <m:t> </m:t>
                      </m:r>
                      <m:r>
                        <a:rPr lang="he-IL" sz="2400" i="1">
                          <a:latin typeface="Cambria Math" panose="02040503050406030204" pitchFamily="18" charset="0"/>
                        </a:rPr>
                        <m:t>𝑑𝑒𝑛𝑜𝑡𝑒𝑑</m:t>
                      </m:r>
                      <m:r>
                        <a:rPr lang="he-IL" sz="2400" i="0">
                          <a:latin typeface="Cambria Math" panose="02040503050406030204" pitchFamily="18" charset="0"/>
                        </a:rPr>
                        <m:t> </m:t>
                      </m:r>
                      <m:r>
                        <a:rPr lang="he-IL" sz="2400" i="1">
                          <a:latin typeface="Cambria Math" panose="02040503050406030204" pitchFamily="18" charset="0"/>
                        </a:rPr>
                        <m:t>𝑎𝑠</m:t>
                      </m:r>
                      <m:r>
                        <a:rPr lang="he-IL" sz="2400" i="0">
                          <a:latin typeface="Cambria Math" panose="02040503050406030204" pitchFamily="18" charset="0"/>
                        </a:rPr>
                        <m:t> </m:t>
                      </m:r>
                      <m:r>
                        <a:rPr lang="he-IL" sz="2400" i="1">
                          <a:latin typeface="Cambria Math" panose="02040503050406030204" pitchFamily="18" charset="0"/>
                        </a:rPr>
                        <m:t>𝑡</m:t>
                      </m:r>
                      <m:r>
                        <a:rPr lang="he-IL" sz="2400" i="1">
                          <a:latin typeface="Cambria Math" panose="02040503050406030204" pitchFamily="18" charset="0"/>
                        </a:rPr>
                        <m:t>h</m:t>
                      </m:r>
                      <m:r>
                        <a:rPr lang="he-IL" sz="2400" i="1">
                          <a:latin typeface="Cambria Math" panose="02040503050406030204" pitchFamily="18" charset="0"/>
                        </a:rPr>
                        <m:t>𝑒</m:t>
                      </m:r>
                      <m:r>
                        <a:rPr lang="he-IL" sz="2400" i="0">
                          <a:latin typeface="Cambria Math" panose="02040503050406030204" pitchFamily="18" charset="0"/>
                        </a:rPr>
                        <m:t> </m:t>
                      </m:r>
                      <m:r>
                        <a:rPr lang="he-IL" sz="2400" i="1">
                          <a:latin typeface="Cambria Math" panose="02040503050406030204" pitchFamily="18" charset="0"/>
                        </a:rPr>
                        <m:t>𝑛𝑢𝑚𝑏𝑒𝑟</m:t>
                      </m:r>
                      <m:r>
                        <a:rPr lang="he-IL" sz="2400" i="0">
                          <a:latin typeface="Cambria Math" panose="02040503050406030204" pitchFamily="18" charset="0"/>
                        </a:rPr>
                        <m:t> </m:t>
                      </m:r>
                      <m:r>
                        <a:rPr lang="he-IL" sz="2400" i="1">
                          <a:latin typeface="Cambria Math" panose="02040503050406030204" pitchFamily="18" charset="0"/>
                        </a:rPr>
                        <m:t>𝑜𝑓</m:t>
                      </m:r>
                      <m:r>
                        <a:rPr lang="he-IL" sz="2400" i="0">
                          <a:latin typeface="Cambria Math" panose="02040503050406030204" pitchFamily="18" charset="0"/>
                        </a:rPr>
                        <m:t> </m:t>
                      </m:r>
                      <m:r>
                        <a:rPr lang="he-IL" sz="2400" i="1">
                          <a:latin typeface="Cambria Math" panose="02040503050406030204" pitchFamily="18" charset="0"/>
                        </a:rPr>
                        <m:t>𝐸𝑛</m:t>
                      </m:r>
                      <m:r>
                        <a:rPr lang="he-IL" sz="2400" i="1">
                          <a:latin typeface="Cambria Math" panose="02040503050406030204" pitchFamily="18" charset="0"/>
                        </a:rPr>
                        <m:t>h</m:t>
                      </m:r>
                      <m:r>
                        <a:rPr lang="he-IL" sz="2400" i="1">
                          <a:latin typeface="Cambria Math" panose="02040503050406030204" pitchFamily="18" charset="0"/>
                        </a:rPr>
                        <m:t>𝑎𝑛𝑐𝑒𝑑</m:t>
                      </m:r>
                      <m:r>
                        <a:rPr lang="he-IL" sz="2400" i="0">
                          <a:latin typeface="Cambria Math" panose="02040503050406030204" pitchFamily="18" charset="0"/>
                        </a:rPr>
                        <m:t> </m:t>
                      </m:r>
                      <m:r>
                        <a:rPr lang="he-IL" sz="2400" i="1">
                          <a:latin typeface="Cambria Math" panose="02040503050406030204" pitchFamily="18" charset="0"/>
                        </a:rPr>
                        <m:t>𝐺𝑎𝑡𝑒𝑑</m:t>
                      </m:r>
                      <m:r>
                        <a:rPr lang="he-IL" sz="2400" i="0">
                          <a:latin typeface="Cambria Math" panose="02040503050406030204" pitchFamily="18" charset="0"/>
                        </a:rPr>
                        <m:t> </m:t>
                      </m:r>
                      <m:r>
                        <a:rPr lang="he-IL" sz="2400" i="1">
                          <a:latin typeface="Cambria Math" panose="02040503050406030204" pitchFamily="18" charset="0"/>
                        </a:rPr>
                        <m:t>𝐶𝑜𝑛𝑣𝑜𝑙𝑢𝑡𝑖𝑜𝑛</m:t>
                      </m:r>
                      <m:r>
                        <a:rPr lang="he-IL" sz="2400" i="0">
                          <a:latin typeface="Cambria Math" panose="02040503050406030204" pitchFamily="18" charset="0"/>
                        </a:rPr>
                        <m:t> </m:t>
                      </m:r>
                      <m:r>
                        <a:rPr lang="he-IL" sz="2400" i="1">
                          <a:latin typeface="Cambria Math" panose="02040503050406030204" pitchFamily="18" charset="0"/>
                        </a:rPr>
                        <m:t>𝑢𝑛𝑖𝑡𝑠</m:t>
                      </m:r>
                    </m:oMath>
                    <m:oMath xmlns:m="http://schemas.openxmlformats.org/officeDocument/2006/math">
                      <m:r>
                        <a:rPr lang="he-IL" sz="2400" i="1">
                          <a:latin typeface="Cambria Math" panose="02040503050406030204" pitchFamily="18" charset="0"/>
                        </a:rPr>
                        <m:t>𝐺𝑎𝑡</m:t>
                      </m:r>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𝑒</m:t>
                          </m:r>
                        </m:e>
                        <m:sub>
                          <m:r>
                            <a:rPr lang="he-IL" sz="2400" i="1">
                              <a:latin typeface="Cambria Math" panose="02040503050406030204" pitchFamily="18" charset="0"/>
                            </a:rPr>
                            <m:t>𝑖</m:t>
                          </m:r>
                        </m:sub>
                      </m:sSub>
                      <m:r>
                        <a:rPr lang="he-IL" sz="2400" i="0">
                          <a:latin typeface="Cambria Math" panose="02040503050406030204" pitchFamily="18" charset="0"/>
                        </a:rPr>
                        <m:t>=</m:t>
                      </m:r>
                      <m:r>
                        <a:rPr lang="he-IL" sz="2400" i="1">
                          <a:latin typeface="Cambria Math" panose="02040503050406030204" pitchFamily="18" charset="0"/>
                        </a:rPr>
                        <m:t>𝐶𝑜𝑛𝑣</m:t>
                      </m:r>
                      <m:r>
                        <a:rPr lang="he-IL" sz="2400" i="0">
                          <a:latin typeface="Cambria Math" panose="02040503050406030204" pitchFamily="18" charset="0"/>
                        </a:rPr>
                        <m:t>2</m:t>
                      </m:r>
                      <m:r>
                        <a:rPr lang="he-IL" sz="2400" i="1">
                          <a:latin typeface="Cambria Math" panose="02040503050406030204" pitchFamily="18" charset="0"/>
                        </a:rPr>
                        <m:t>𝑑</m:t>
                      </m:r>
                      <m:d>
                        <m:dPr>
                          <m:ctrlPr>
                            <a:rPr lang="he-IL" sz="2400" i="1">
                              <a:solidFill>
                                <a:srgbClr val="836967"/>
                              </a:solidFill>
                              <a:latin typeface="Cambria Math" panose="02040503050406030204" pitchFamily="18" charset="0"/>
                            </a:rPr>
                          </m:ctrlPr>
                        </m:dPr>
                        <m:e>
                          <m:d>
                            <m:dPr>
                              <m:begChr m:val="["/>
                              <m:endChr m:val="]"/>
                              <m:ctrlPr>
                                <a:rPr lang="he-IL" sz="2400" i="1">
                                  <a:solidFill>
                                    <a:srgbClr val="836967"/>
                                  </a:solidFill>
                                  <a:latin typeface="Cambria Math" panose="02040503050406030204" pitchFamily="18" charset="0"/>
                                </a:rPr>
                              </m:ctrlPr>
                            </m:dPr>
                            <m:e>
                              <m:r>
                                <a:rPr lang="he-IL" sz="2400" i="1">
                                  <a:latin typeface="Cambria Math" panose="02040503050406030204" pitchFamily="18" charset="0"/>
                                </a:rPr>
                                <m:t>𝜎</m:t>
                              </m:r>
                              <m:d>
                                <m:dPr>
                                  <m:ctrlPr>
                                    <a:rPr lang="he-IL" sz="2400" i="1">
                                      <a:solidFill>
                                        <a:srgbClr val="836967"/>
                                      </a:solidFill>
                                      <a:latin typeface="Cambria Math" panose="02040503050406030204" pitchFamily="18" charset="0"/>
                                    </a:rPr>
                                  </m:ctrlPr>
                                </m:dPr>
                                <m:e>
                                  <m:r>
                                    <a:rPr lang="he-IL" sz="2400" i="1">
                                      <a:latin typeface="Cambria Math" panose="02040503050406030204" pitchFamily="18" charset="0"/>
                                    </a:rPr>
                                    <m:t>𝐶𝑜𝑛𝑣</m:t>
                                  </m:r>
                                  <m:r>
                                    <a:rPr lang="he-IL" sz="2400" i="0">
                                      <a:latin typeface="Cambria Math" panose="02040503050406030204" pitchFamily="18" charset="0"/>
                                    </a:rPr>
                                    <m:t>2</m:t>
                                  </m:r>
                                  <m:r>
                                    <a:rPr lang="he-IL" sz="2400" i="1">
                                      <a:latin typeface="Cambria Math" panose="02040503050406030204" pitchFamily="18" charset="0"/>
                                    </a:rPr>
                                    <m:t>𝑑</m:t>
                                  </m:r>
                                  <m:d>
                                    <m:dPr>
                                      <m:ctrlPr>
                                        <a:rPr lang="he-IL" sz="2400" i="1">
                                          <a:solidFill>
                                            <a:srgbClr val="836967"/>
                                          </a:solidFill>
                                          <a:latin typeface="Cambria Math" panose="02040503050406030204" pitchFamily="18" charset="0"/>
                                        </a:rPr>
                                      </m:ctrlPr>
                                    </m:dPr>
                                    <m:e>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𝐹</m:t>
                                          </m:r>
                                        </m:e>
                                        <m:sub>
                                          <m:r>
                                            <a:rPr lang="he-IL" sz="2400" i="1">
                                              <a:latin typeface="Cambria Math" panose="02040503050406030204" pitchFamily="18" charset="0"/>
                                            </a:rPr>
                                            <m:t>𝑖</m:t>
                                          </m:r>
                                          <m:r>
                                            <a:rPr lang="he-IL" sz="2400" i="0">
                                              <a:latin typeface="Cambria Math" panose="02040503050406030204" pitchFamily="18" charset="0"/>
                                            </a:rPr>
                                            <m:t>−</m:t>
                                          </m:r>
                                          <m:r>
                                            <a:rPr lang="he-IL" sz="2400" i="0">
                                              <a:latin typeface="Cambria Math" panose="02040503050406030204" pitchFamily="18" charset="0"/>
                                            </a:rPr>
                                            <m:t>1</m:t>
                                          </m:r>
                                        </m:sub>
                                      </m:sSub>
                                    </m:e>
                                  </m:d>
                                </m:e>
                              </m:d>
                              <m:r>
                                <a:rPr lang="he-IL" sz="2400" i="0">
                                  <a:latin typeface="Cambria Math" panose="02040503050406030204" pitchFamily="18" charset="0"/>
                                </a:rPr>
                                <m:t>,</m:t>
                              </m:r>
                              <m:r>
                                <a:rPr lang="he-IL" sz="2400" i="1">
                                  <a:latin typeface="Cambria Math" panose="02040503050406030204" pitchFamily="18" charset="0"/>
                                </a:rPr>
                                <m:t>𝐺𝑎𝑡</m:t>
                              </m:r>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𝑒</m:t>
                                  </m:r>
                                </m:e>
                                <m:sub>
                                  <m:r>
                                    <a:rPr lang="he-IL" sz="2400" i="1">
                                      <a:latin typeface="Cambria Math" panose="02040503050406030204" pitchFamily="18" charset="0"/>
                                    </a:rPr>
                                    <m:t>𝑖</m:t>
                                  </m:r>
                                  <m:r>
                                    <a:rPr lang="he-IL" sz="2400" i="0">
                                      <a:latin typeface="Cambria Math" panose="02040503050406030204" pitchFamily="18" charset="0"/>
                                    </a:rPr>
                                    <m:t>−</m:t>
                                  </m:r>
                                  <m:r>
                                    <a:rPr lang="he-IL" sz="2400" i="0">
                                      <a:latin typeface="Cambria Math" panose="02040503050406030204" pitchFamily="18" charset="0"/>
                                    </a:rPr>
                                    <m:t>1</m:t>
                                  </m:r>
                                </m:sub>
                              </m:sSub>
                              <m:r>
                                <a:rPr lang="he-IL" sz="2400" i="0">
                                  <a:latin typeface="Cambria Math" panose="02040503050406030204" pitchFamily="18" charset="0"/>
                                </a:rPr>
                                <m:t>,</m:t>
                              </m:r>
                              <m:r>
                                <a:rPr lang="he-IL" sz="2400" i="1">
                                  <a:latin typeface="Cambria Math" panose="02040503050406030204" pitchFamily="18" charset="0"/>
                                </a:rPr>
                                <m:t>𝑀𝑎𝑠𝑘</m:t>
                              </m:r>
                            </m:e>
                          </m:d>
                        </m:e>
                      </m:d>
                    </m:oMath>
                    <m:oMath xmlns:m="http://schemas.openxmlformats.org/officeDocument/2006/math">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𝐹</m:t>
                          </m:r>
                        </m:e>
                        <m:sub>
                          <m:r>
                            <a:rPr lang="he-IL" sz="2400" i="1">
                              <a:latin typeface="Cambria Math" panose="02040503050406030204" pitchFamily="18" charset="0"/>
                            </a:rPr>
                            <m:t>𝑖</m:t>
                          </m:r>
                        </m:sub>
                      </m:sSub>
                      <m:r>
                        <a:rPr lang="he-IL" sz="2400" i="0">
                          <a:latin typeface="Cambria Math" panose="02040503050406030204" pitchFamily="18" charset="0"/>
                        </a:rPr>
                        <m:t>=</m:t>
                      </m:r>
                      <m:r>
                        <a:rPr lang="he-IL" sz="2400" i="1">
                          <a:latin typeface="Cambria Math" panose="02040503050406030204" pitchFamily="18" charset="0"/>
                        </a:rPr>
                        <m:t>𝜙</m:t>
                      </m:r>
                      <m:d>
                        <m:dPr>
                          <m:ctrlPr>
                            <a:rPr lang="he-IL" sz="2400" i="1">
                              <a:solidFill>
                                <a:srgbClr val="836967"/>
                              </a:solidFill>
                              <a:latin typeface="Cambria Math" panose="02040503050406030204" pitchFamily="18" charset="0"/>
                            </a:rPr>
                          </m:ctrlPr>
                        </m:dPr>
                        <m:e>
                          <m:r>
                            <a:rPr lang="he-IL" sz="2400" i="1">
                              <a:latin typeface="Cambria Math" panose="02040503050406030204" pitchFamily="18" charset="0"/>
                            </a:rPr>
                            <m:t>𝐶𝑜𝑛𝑣</m:t>
                          </m:r>
                          <m:r>
                            <a:rPr lang="he-IL" sz="2400" i="0">
                              <a:latin typeface="Cambria Math" panose="02040503050406030204" pitchFamily="18" charset="0"/>
                            </a:rPr>
                            <m:t>2</m:t>
                          </m:r>
                          <m:r>
                            <a:rPr lang="he-IL" sz="2400" i="1">
                              <a:latin typeface="Cambria Math" panose="02040503050406030204" pitchFamily="18" charset="0"/>
                            </a:rPr>
                            <m:t>𝑑</m:t>
                          </m:r>
                          <m:d>
                            <m:dPr>
                              <m:ctrlPr>
                                <a:rPr lang="he-IL" sz="2400" i="1">
                                  <a:solidFill>
                                    <a:srgbClr val="836967"/>
                                  </a:solidFill>
                                  <a:latin typeface="Cambria Math" panose="02040503050406030204" pitchFamily="18" charset="0"/>
                                </a:rPr>
                              </m:ctrlPr>
                            </m:dPr>
                            <m:e>
                              <m:sSub>
                                <m:sSubPr>
                                  <m:ctrlPr>
                                    <a:rPr lang="he-IL" sz="2400" i="1">
                                      <a:solidFill>
                                        <a:srgbClr val="836967"/>
                                      </a:solidFill>
                                      <a:latin typeface="Cambria Math" panose="02040503050406030204" pitchFamily="18" charset="0"/>
                                    </a:rPr>
                                  </m:ctrlPr>
                                </m:sSubPr>
                                <m:e>
                                  <m:r>
                                    <a:rPr lang="he-IL" sz="2400" i="1">
                                      <a:latin typeface="Cambria Math" panose="02040503050406030204" pitchFamily="18" charset="0"/>
                                    </a:rPr>
                                    <m:t>𝐹</m:t>
                                  </m:r>
                                </m:e>
                                <m:sub>
                                  <m:r>
                                    <a:rPr lang="he-IL" sz="2400" i="1">
                                      <a:latin typeface="Cambria Math" panose="02040503050406030204" pitchFamily="18" charset="0"/>
                                    </a:rPr>
                                    <m:t>𝑖</m:t>
                                  </m:r>
                                  <m:r>
                                    <a:rPr lang="he-IL" sz="2400" i="0">
                                      <a:latin typeface="Cambria Math" panose="02040503050406030204" pitchFamily="18" charset="0"/>
                                    </a:rPr>
                                    <m:t>−</m:t>
                                  </m:r>
                                  <m:r>
                                    <a:rPr lang="he-IL" sz="2400" i="0">
                                      <a:latin typeface="Cambria Math" panose="02040503050406030204" pitchFamily="18" charset="0"/>
                                    </a:rPr>
                                    <m:t>1</m:t>
                                  </m:r>
                                </m:sub>
                              </m:sSub>
                            </m:e>
                          </m:d>
                        </m:e>
                      </m:d>
                      <m:r>
                        <a:rPr lang="he-IL" sz="2400" i="0">
                          <a:latin typeface="Cambria Math" panose="02040503050406030204" pitchFamily="18" charset="0"/>
                        </a:rPr>
                        <m:t>⊙</m:t>
                      </m:r>
                      <m:r>
                        <m:rPr>
                          <m:sty m:val="p"/>
                        </m:rPr>
                        <a:rPr lang="he-IL" sz="2400" i="0">
                          <a:latin typeface="Cambria Math" panose="02040503050406030204" pitchFamily="18" charset="0"/>
                        </a:rPr>
                        <m:t>σ</m:t>
                      </m:r>
                      <m:d>
                        <m:dPr>
                          <m:ctrlPr>
                            <a:rPr lang="he-IL" sz="2400" i="1">
                              <a:latin typeface="Cambria Math" panose="02040503050406030204" pitchFamily="18" charset="0"/>
                            </a:rPr>
                          </m:ctrlPr>
                        </m:dPr>
                        <m:e>
                          <m:sSub>
                            <m:sSubPr>
                              <m:ctrlPr>
                                <a:rPr lang="he-IL" sz="2400" i="1">
                                  <a:solidFill>
                                    <a:srgbClr val="836967"/>
                                  </a:solidFill>
                                  <a:latin typeface="Cambria Math" panose="02040503050406030204" pitchFamily="18" charset="0"/>
                                </a:rPr>
                              </m:ctrlPr>
                            </m:sSubPr>
                            <m:e>
                              <m:r>
                                <m:rPr>
                                  <m:sty m:val="p"/>
                                </m:rPr>
                                <a:rPr lang="he-IL" sz="2400" i="0">
                                  <a:latin typeface="Cambria Math" panose="02040503050406030204" pitchFamily="18" charset="0"/>
                                </a:rPr>
                                <m:t>Gate</m:t>
                              </m:r>
                            </m:e>
                            <m:sub>
                              <m:r>
                                <m:rPr>
                                  <m:sty m:val="p"/>
                                </m:rPr>
                                <a:rPr lang="he-IL" sz="2400" i="0">
                                  <a:latin typeface="Cambria Math" panose="02040503050406030204" pitchFamily="18" charset="0"/>
                                </a:rPr>
                                <m:t>i</m:t>
                              </m:r>
                            </m:sub>
                          </m:sSub>
                        </m:e>
                      </m:d>
                    </m:oMath>
                  </m:oMathPara>
                </a14:m>
                <a:endParaRPr lang="he-IL" sz="2400" dirty="0"/>
              </a:p>
            </p:txBody>
          </p:sp>
        </mc:Choice>
        <mc:Fallback xmlns="">
          <p:sp>
            <p:nvSpPr>
              <p:cNvPr id="14" name="TextBox 13">
                <a:extLst>
                  <a:ext uri="{FF2B5EF4-FFF2-40B4-BE49-F238E27FC236}">
                    <a16:creationId xmlns:a16="http://schemas.microsoft.com/office/drawing/2014/main" id="{B53BCC39-AB79-FDCA-D8F3-9B2BBEBFD04D}"/>
                  </a:ext>
                </a:extLst>
              </p:cNvPr>
              <p:cNvSpPr txBox="1">
                <a:spLocks noRot="1" noChangeAspect="1" noMove="1" noResize="1" noEditPoints="1" noAdjustHandles="1" noChangeArrowheads="1" noChangeShapeType="1" noTextEdit="1"/>
              </p:cNvSpPr>
              <p:nvPr/>
            </p:nvSpPr>
            <p:spPr>
              <a:xfrm>
                <a:off x="7605575" y="6834353"/>
                <a:ext cx="9799320" cy="2423356"/>
              </a:xfrm>
              <a:prstGeom prst="rect">
                <a:avLst/>
              </a:prstGeom>
              <a:blipFill>
                <a:blip r:embed="rId4"/>
                <a:stretch>
                  <a:fillRect/>
                </a:stretch>
              </a:blipFill>
            </p:spPr>
            <p:txBody>
              <a:bodyPr/>
              <a:lstStyle/>
              <a:p>
                <a:r>
                  <a:rPr lang="he-IL">
                    <a:noFill/>
                  </a:rPr>
                  <a:t> </a:t>
                </a:r>
              </a:p>
            </p:txBody>
          </p:sp>
        </mc:Fallback>
      </mc:AlternateContent>
      <p:grpSp>
        <p:nvGrpSpPr>
          <p:cNvPr id="13" name="Group 12">
            <a:extLst>
              <a:ext uri="{FF2B5EF4-FFF2-40B4-BE49-F238E27FC236}">
                <a16:creationId xmlns:a16="http://schemas.microsoft.com/office/drawing/2014/main" id="{BC1FA9AD-83FB-129A-620B-F2DD0B7B90C9}"/>
              </a:ext>
            </a:extLst>
          </p:cNvPr>
          <p:cNvGrpSpPr/>
          <p:nvPr/>
        </p:nvGrpSpPr>
        <p:grpSpPr>
          <a:xfrm rot="-10800000">
            <a:off x="4439844" y="5869508"/>
            <a:ext cx="2091709" cy="1929689"/>
            <a:chOff x="0" y="0"/>
            <a:chExt cx="4350186" cy="3767065"/>
          </a:xfrm>
          <a:solidFill>
            <a:schemeClr val="tx2">
              <a:lumMod val="40000"/>
              <a:lumOff val="60000"/>
            </a:schemeClr>
          </a:solidFill>
        </p:grpSpPr>
        <p:sp>
          <p:nvSpPr>
            <p:cNvPr id="15" name="Freeform 13">
              <a:extLst>
                <a:ext uri="{FF2B5EF4-FFF2-40B4-BE49-F238E27FC236}">
                  <a16:creationId xmlns:a16="http://schemas.microsoft.com/office/drawing/2014/main" id="{9F281083-6763-FE69-C450-5CEC0C993D76}"/>
                </a:ext>
              </a:extLst>
            </p:cNvPr>
            <p:cNvSpPr/>
            <p:nvPr/>
          </p:nvSpPr>
          <p:spPr>
            <a:xfrm>
              <a:off x="0" y="0"/>
              <a:ext cx="4350186" cy="3767065"/>
            </a:xfrm>
            <a:custGeom>
              <a:avLst/>
              <a:gdLst/>
              <a:ahLst/>
              <a:cxnLst/>
              <a:rect l="l" t="t" r="r" b="b"/>
              <a:pathLst>
                <a:path w="4350186" h="3767065">
                  <a:moveTo>
                    <a:pt x="4350186" y="1883533"/>
                  </a:moveTo>
                  <a:lnTo>
                    <a:pt x="3445311" y="3767065"/>
                  </a:lnTo>
                  <a:lnTo>
                    <a:pt x="904875" y="3767065"/>
                  </a:lnTo>
                  <a:lnTo>
                    <a:pt x="0" y="1883533"/>
                  </a:lnTo>
                  <a:lnTo>
                    <a:pt x="904875" y="0"/>
                  </a:lnTo>
                  <a:lnTo>
                    <a:pt x="3445184" y="0"/>
                  </a:lnTo>
                  <a:lnTo>
                    <a:pt x="4350186" y="1883533"/>
                  </a:lnTo>
                  <a:close/>
                </a:path>
              </a:pathLst>
            </a:custGeom>
            <a:grpFill/>
          </p:spPr>
        </p:sp>
      </p:grpSp>
      <p:sp>
        <p:nvSpPr>
          <p:cNvPr id="16" name="TextBox 15">
            <a:extLst>
              <a:ext uri="{FF2B5EF4-FFF2-40B4-BE49-F238E27FC236}">
                <a16:creationId xmlns:a16="http://schemas.microsoft.com/office/drawing/2014/main" id="{010C97AC-019A-3644-8A62-41527AEE5644}"/>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4</a:t>
            </a:r>
            <a:endParaRPr lang="he-IL" sz="3600" dirty="0"/>
          </a:p>
        </p:txBody>
      </p:sp>
    </p:spTree>
    <p:extLst>
      <p:ext uri="{BB962C8B-B14F-4D97-AF65-F5344CB8AC3E}">
        <p14:creationId xmlns:p14="http://schemas.microsoft.com/office/powerpoint/2010/main" val="80266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10800000">
            <a:off x="2780085" y="4005595"/>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11" name="TextBox 11"/>
          <p:cNvSpPr txBox="1"/>
          <p:nvPr/>
        </p:nvSpPr>
        <p:spPr>
          <a:xfrm>
            <a:off x="443590" y="1050880"/>
            <a:ext cx="11814817" cy="1269835"/>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Fira Sans Medium"/>
              </a:rPr>
              <a:t>EfficientNet</a:t>
            </a:r>
            <a:endParaRPr lang="en-US" sz="8499" spc="-84" dirty="0">
              <a:solidFill>
                <a:srgbClr val="000000"/>
              </a:solidFill>
              <a:latin typeface="Fira Sans Medium"/>
            </a:endParaRPr>
          </a:p>
        </p:txBody>
      </p:sp>
      <p:grpSp>
        <p:nvGrpSpPr>
          <p:cNvPr id="12" name="Group 12"/>
          <p:cNvGrpSpPr/>
          <p:nvPr/>
        </p:nvGrpSpPr>
        <p:grpSpPr>
          <a:xfrm rot="-10800000">
            <a:off x="16016443" y="-597482"/>
            <a:ext cx="3480308" cy="3013963"/>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14" name="Group 14"/>
          <p:cNvGrpSpPr/>
          <p:nvPr/>
        </p:nvGrpSpPr>
        <p:grpSpPr>
          <a:xfrm rot="-10800000">
            <a:off x="13069658" y="494982"/>
            <a:ext cx="3378391" cy="2925703"/>
            <a:chOff x="0" y="0"/>
            <a:chExt cx="3619627" cy="3134614"/>
          </a:xfrm>
        </p:grpSpPr>
        <p:sp>
          <p:nvSpPr>
            <p:cNvPr id="15" name="Freeform 1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pic>
        <p:nvPicPr>
          <p:cNvPr id="16" name="תמונה 3">
            <a:extLst>
              <a:ext uri="{FF2B5EF4-FFF2-40B4-BE49-F238E27FC236}">
                <a16:creationId xmlns:a16="http://schemas.microsoft.com/office/drawing/2014/main" id="{CBBA4191-6AF2-8361-F717-8FB14B1C989B}"/>
              </a:ext>
            </a:extLst>
          </p:cNvPr>
          <p:cNvPicPr>
            <a:picLocks noChangeAspect="1"/>
          </p:cNvPicPr>
          <p:nvPr/>
        </p:nvPicPr>
        <p:blipFill rotWithShape="1">
          <a:blip r:embed="rId3"/>
          <a:srcRect l="73541"/>
          <a:stretch/>
        </p:blipFill>
        <p:spPr>
          <a:xfrm>
            <a:off x="1556296" y="2029238"/>
            <a:ext cx="4622443" cy="7238009"/>
          </a:xfrm>
          <a:prstGeom prst="rect">
            <a:avLst/>
          </a:prstGeom>
        </p:spPr>
      </p:pic>
      <p:sp>
        <p:nvSpPr>
          <p:cNvPr id="18" name="TextBox 11">
            <a:extLst>
              <a:ext uri="{FF2B5EF4-FFF2-40B4-BE49-F238E27FC236}">
                <a16:creationId xmlns:a16="http://schemas.microsoft.com/office/drawing/2014/main" id="{1284E68E-B4B6-F66D-A642-80E416E81DA4}"/>
              </a:ext>
            </a:extLst>
          </p:cNvPr>
          <p:cNvSpPr txBox="1"/>
          <p:nvPr/>
        </p:nvSpPr>
        <p:spPr>
          <a:xfrm>
            <a:off x="7035135" y="3508945"/>
            <a:ext cx="10721462" cy="4924425"/>
          </a:xfrm>
          <a:prstGeom prst="rect">
            <a:avLst/>
          </a:prstGeom>
        </p:spPr>
        <p:txBody>
          <a:bodyPr wrap="square" lIns="0" tIns="0" rIns="0" bIns="0" rtlCol="0" anchor="t">
            <a:spAutoFit/>
          </a:bodyPr>
          <a:lstStyle/>
          <a:p>
            <a:pPr marL="561337" lvl="1" indent="-280669">
              <a:lnSpc>
                <a:spcPts val="3639"/>
              </a:lnSpc>
              <a:spcBef>
                <a:spcPts val="1200"/>
              </a:spcBef>
              <a:buFont typeface="Arial"/>
              <a:buChar char="•"/>
            </a:pPr>
            <a:r>
              <a:rPr lang="en-US" sz="3200" dirty="0" err="1">
                <a:solidFill>
                  <a:srgbClr val="000000"/>
                </a:solidFill>
                <a:latin typeface="Fira Sans Light"/>
              </a:rPr>
              <a:t>EfficientNet</a:t>
            </a:r>
            <a:r>
              <a:rPr lang="en-US" sz="3200" dirty="0">
                <a:solidFill>
                  <a:srgbClr val="000000"/>
                </a:solidFill>
                <a:latin typeface="Fira Sans Light"/>
              </a:rPr>
              <a:t> is a collection of convolutional neural networks (CNNs) designed to attain high accuracy while remaining computationally efficient.</a:t>
            </a:r>
          </a:p>
          <a:p>
            <a:pPr marL="561337" lvl="1" indent="-280669">
              <a:lnSpc>
                <a:spcPts val="3639"/>
              </a:lnSpc>
              <a:spcBef>
                <a:spcPts val="1200"/>
              </a:spcBef>
              <a:buFont typeface="Arial"/>
              <a:buChar char="•"/>
            </a:pPr>
            <a:r>
              <a:rPr lang="en-US" sz="3200" dirty="0" err="1">
                <a:solidFill>
                  <a:srgbClr val="000000"/>
                </a:solidFill>
                <a:latin typeface="Fira Sans Light"/>
              </a:rPr>
              <a:t>EfficientNet's</a:t>
            </a:r>
            <a:r>
              <a:rPr lang="en-US" sz="3200" dirty="0">
                <a:solidFill>
                  <a:srgbClr val="000000"/>
                </a:solidFill>
                <a:latin typeface="Fira Sans Light"/>
              </a:rPr>
              <a:t> architecture includes compound scaling, which balances the network's depth, width, and resolution, resulting in enhanced performance.</a:t>
            </a:r>
          </a:p>
          <a:p>
            <a:pPr marL="561337" lvl="1" indent="-280669">
              <a:lnSpc>
                <a:spcPts val="3639"/>
              </a:lnSpc>
              <a:spcBef>
                <a:spcPts val="1200"/>
              </a:spcBef>
              <a:buFont typeface="Arial"/>
              <a:buChar char="•"/>
            </a:pPr>
            <a:r>
              <a:rPr lang="en-US" sz="3200" dirty="0" err="1">
                <a:solidFill>
                  <a:srgbClr val="000000"/>
                </a:solidFill>
                <a:latin typeface="Fira Sans Light"/>
              </a:rPr>
              <a:t>EfficientNet</a:t>
            </a:r>
            <a:r>
              <a:rPr lang="en-US" sz="3200" dirty="0">
                <a:solidFill>
                  <a:srgbClr val="000000"/>
                </a:solidFill>
                <a:latin typeface="Fira Sans Light"/>
              </a:rPr>
              <a:t> has repeatedly outperformed previous state-of-the-art models across a wide range of image recognition tasks, outperforming them while demanding fewer computer resources.</a:t>
            </a:r>
          </a:p>
        </p:txBody>
      </p:sp>
      <p:sp>
        <p:nvSpPr>
          <p:cNvPr id="10" name="TextBox 9">
            <a:extLst>
              <a:ext uri="{FF2B5EF4-FFF2-40B4-BE49-F238E27FC236}">
                <a16:creationId xmlns:a16="http://schemas.microsoft.com/office/drawing/2014/main" id="{6F883AC1-3C65-7D55-13C0-5318D4C2B9E0}"/>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5</a:t>
            </a:r>
            <a:endParaRPr lang="he-IL" sz="3600" dirty="0"/>
          </a:p>
        </p:txBody>
      </p:sp>
      <p:grpSp>
        <p:nvGrpSpPr>
          <p:cNvPr id="4" name="Group 4"/>
          <p:cNvGrpSpPr/>
          <p:nvPr/>
        </p:nvGrpSpPr>
        <p:grpSpPr>
          <a:xfrm rot="-10800000">
            <a:off x="4856970" y="8687684"/>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grpSp>
        <p:nvGrpSpPr>
          <p:cNvPr id="2" name="Group 2"/>
          <p:cNvGrpSpPr/>
          <p:nvPr/>
        </p:nvGrpSpPr>
        <p:grpSpPr>
          <a:xfrm rot="-10800000">
            <a:off x="-3092060" y="4115937"/>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8" name="Group 8"/>
          <p:cNvGrpSpPr/>
          <p:nvPr/>
        </p:nvGrpSpPr>
        <p:grpSpPr>
          <a:xfrm rot="-10800000">
            <a:off x="-1118284" y="8975769"/>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Tree>
    <p:extLst>
      <p:ext uri="{BB962C8B-B14F-4D97-AF65-F5344CB8AC3E}">
        <p14:creationId xmlns:p14="http://schemas.microsoft.com/office/powerpoint/2010/main" val="36072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9" name="TextBox 9"/>
          <p:cNvSpPr txBox="1"/>
          <p:nvPr/>
        </p:nvSpPr>
        <p:spPr>
          <a:xfrm>
            <a:off x="400385" y="395040"/>
            <a:ext cx="10707278" cy="2577885"/>
          </a:xfrm>
          <a:prstGeom prst="rect">
            <a:avLst/>
          </a:prstGeom>
        </p:spPr>
        <p:txBody>
          <a:bodyPr lIns="0" tIns="0" rIns="0" bIns="0" rtlCol="0" anchor="t">
            <a:spAutoFit/>
          </a:bodyPr>
          <a:lstStyle/>
          <a:p>
            <a:pPr>
              <a:lnSpc>
                <a:spcPts val="10199"/>
              </a:lnSpc>
              <a:spcBef>
                <a:spcPct val="0"/>
              </a:spcBef>
            </a:pPr>
            <a:r>
              <a:rPr lang="en-US" sz="8499" spc="-84" dirty="0">
                <a:solidFill>
                  <a:srgbClr val="000000"/>
                </a:solidFill>
                <a:latin typeface="Fira Sans Medium"/>
              </a:rPr>
              <a:t>Spatial variant reconstruction loss</a:t>
            </a:r>
          </a:p>
        </p:txBody>
      </p:sp>
      <p:sp>
        <p:nvSpPr>
          <p:cNvPr id="8" name="TextBox 11">
            <a:extLst>
              <a:ext uri="{FF2B5EF4-FFF2-40B4-BE49-F238E27FC236}">
                <a16:creationId xmlns:a16="http://schemas.microsoft.com/office/drawing/2014/main" id="{8922F810-AB84-1E47-2709-255AC98CB189}"/>
              </a:ext>
            </a:extLst>
          </p:cNvPr>
          <p:cNvSpPr txBox="1"/>
          <p:nvPr/>
        </p:nvSpPr>
        <p:spPr>
          <a:xfrm>
            <a:off x="563047" y="3440338"/>
            <a:ext cx="14903375" cy="4462760"/>
          </a:xfrm>
          <a:prstGeom prst="rect">
            <a:avLst/>
          </a:prstGeom>
        </p:spPr>
        <p:txBody>
          <a:bodyPr wrap="square" lIns="0" tIns="0" rIns="0" bIns="0" rtlCol="0" anchor="t">
            <a:spAutoFit/>
          </a:bodyPr>
          <a:lstStyle/>
          <a:p>
            <a:pPr marL="561337" lvl="1" indent="-280669">
              <a:lnSpc>
                <a:spcPts val="3639"/>
              </a:lnSpc>
              <a:spcBef>
                <a:spcPts val="1200"/>
              </a:spcBef>
              <a:buFont typeface="Arial"/>
              <a:buChar char="•"/>
            </a:pPr>
            <a:r>
              <a:rPr lang="en-US" sz="3200" dirty="0">
                <a:solidFill>
                  <a:srgbClr val="000000"/>
                </a:solidFill>
                <a:latin typeface="Fira Sans Light"/>
              </a:rPr>
              <a:t>Spatial variant reconstruction loss is a novel technique used in image inpainting tasks to improve the quality of the </a:t>
            </a:r>
            <a:r>
              <a:rPr lang="en-US" sz="3200" dirty="0" err="1">
                <a:solidFill>
                  <a:srgbClr val="000000"/>
                </a:solidFill>
                <a:latin typeface="Fira Sans Light"/>
              </a:rPr>
              <a:t>inpainted</a:t>
            </a:r>
            <a:r>
              <a:rPr lang="en-US" sz="3200" dirty="0">
                <a:solidFill>
                  <a:srgbClr val="000000"/>
                </a:solidFill>
                <a:latin typeface="Fira Sans Light"/>
              </a:rPr>
              <a:t> images.</a:t>
            </a:r>
          </a:p>
          <a:p>
            <a:pPr marL="561337" lvl="1" indent="-280669">
              <a:lnSpc>
                <a:spcPts val="3639"/>
              </a:lnSpc>
              <a:spcBef>
                <a:spcPts val="1200"/>
              </a:spcBef>
              <a:buFont typeface="Arial"/>
              <a:buChar char="•"/>
            </a:pPr>
            <a:r>
              <a:rPr lang="en-US" sz="3200" dirty="0">
                <a:solidFill>
                  <a:srgbClr val="000000"/>
                </a:solidFill>
                <a:latin typeface="Fira Sans Light"/>
              </a:rPr>
              <a:t>Unlike classic reconstruction loss, which analyzes the entire image identically, spatial variant reconstruction loss weights different sections of the image based on their usefulness for inpainting.</a:t>
            </a:r>
          </a:p>
          <a:p>
            <a:pPr marL="561337" lvl="1" indent="-280669">
              <a:lnSpc>
                <a:spcPts val="3639"/>
              </a:lnSpc>
              <a:spcBef>
                <a:spcPts val="1200"/>
              </a:spcBef>
              <a:buFont typeface="Arial"/>
              <a:buChar char="•"/>
            </a:pPr>
            <a:r>
              <a:rPr lang="en-US" sz="3200" dirty="0">
                <a:solidFill>
                  <a:srgbClr val="000000"/>
                </a:solidFill>
                <a:latin typeface="Fira Sans Light"/>
              </a:rPr>
              <a:t>Spatial variation reconstruction loss motivates the model to prioritize the proper reconstruction of these crucial regions by allocating greater weights to places with more missing information, resulting in more visually appealing and realistic </a:t>
            </a:r>
            <a:r>
              <a:rPr lang="en-US" sz="3200" dirty="0" err="1">
                <a:solidFill>
                  <a:srgbClr val="000000"/>
                </a:solidFill>
                <a:latin typeface="Fira Sans Light"/>
              </a:rPr>
              <a:t>inpainted</a:t>
            </a:r>
            <a:r>
              <a:rPr lang="en-US" sz="3200" dirty="0">
                <a:solidFill>
                  <a:srgbClr val="000000"/>
                </a:solidFill>
                <a:latin typeface="Fira Sans Light"/>
              </a:rPr>
              <a:t> images.</a:t>
            </a:r>
          </a:p>
        </p:txBody>
      </p:sp>
      <p:sp>
        <p:nvSpPr>
          <p:cNvPr id="10" name="TextBox 9">
            <a:extLst>
              <a:ext uri="{FF2B5EF4-FFF2-40B4-BE49-F238E27FC236}">
                <a16:creationId xmlns:a16="http://schemas.microsoft.com/office/drawing/2014/main" id="{8D929D17-ED3F-79FD-9042-C3AA205D54E0}"/>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6</a:t>
            </a:r>
            <a:endParaRPr lang="he-IL" sz="3600" dirty="0"/>
          </a:p>
        </p:txBody>
      </p:sp>
    </p:spTree>
    <p:extLst>
      <p:ext uri="{BB962C8B-B14F-4D97-AF65-F5344CB8AC3E}">
        <p14:creationId xmlns:p14="http://schemas.microsoft.com/office/powerpoint/2010/main" val="1571106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8" name="TextBox 8"/>
          <p:cNvSpPr txBox="1"/>
          <p:nvPr/>
        </p:nvSpPr>
        <p:spPr>
          <a:xfrm>
            <a:off x="426395" y="1926383"/>
            <a:ext cx="13233695" cy="4001095"/>
          </a:xfrm>
          <a:prstGeom prst="rect">
            <a:avLst/>
          </a:prstGeom>
        </p:spPr>
        <p:txBody>
          <a:bodyPr wrap="square" lIns="0" tIns="0" rIns="0" bIns="0" rtlCol="0" anchor="t">
            <a:spAutoFit/>
          </a:bodyPr>
          <a:lstStyle/>
          <a:p>
            <a:pPr marL="561341" lvl="1" indent="-280670">
              <a:lnSpc>
                <a:spcPts val="3640"/>
              </a:lnSpc>
              <a:spcBef>
                <a:spcPts val="1200"/>
              </a:spcBef>
              <a:buFont typeface="Arial"/>
              <a:buChar char="•"/>
            </a:pPr>
            <a:r>
              <a:rPr lang="en-US" sz="3200" dirty="0">
                <a:solidFill>
                  <a:srgbClr val="000000"/>
                </a:solidFill>
                <a:latin typeface="Fira Sans Light"/>
              </a:rPr>
              <a:t>Experiments on the models were evaluated on the </a:t>
            </a:r>
            <a:r>
              <a:rPr lang="en-US" sz="3200" dirty="0" err="1">
                <a:solidFill>
                  <a:srgbClr val="000000"/>
                </a:solidFill>
                <a:latin typeface="Fira Sans Light"/>
              </a:rPr>
              <a:t>HumanFaces</a:t>
            </a:r>
            <a:r>
              <a:rPr lang="en-US" sz="3200" dirty="0">
                <a:solidFill>
                  <a:srgbClr val="000000"/>
                </a:solidFill>
                <a:latin typeface="Fira Sans Light"/>
              </a:rPr>
              <a:t> dataset containing 7,219 images.</a:t>
            </a:r>
          </a:p>
          <a:p>
            <a:pPr marL="561341" lvl="1" indent="-280670">
              <a:lnSpc>
                <a:spcPts val="3640"/>
              </a:lnSpc>
              <a:spcBef>
                <a:spcPts val="1200"/>
              </a:spcBef>
              <a:buFont typeface="Arial"/>
              <a:buChar char="•"/>
            </a:pPr>
            <a:r>
              <a:rPr lang="en-US" sz="3200" dirty="0">
                <a:solidFill>
                  <a:srgbClr val="000000"/>
                </a:solidFill>
                <a:latin typeface="Fira Sans Light"/>
              </a:rPr>
              <a:t>Randomly selected 80% images for training and 20% for testing.</a:t>
            </a:r>
          </a:p>
          <a:p>
            <a:pPr marL="561341" lvl="1" indent="-280670">
              <a:lnSpc>
                <a:spcPts val="3640"/>
              </a:lnSpc>
              <a:spcBef>
                <a:spcPts val="1200"/>
              </a:spcBef>
              <a:buFont typeface="Arial"/>
              <a:buChar char="•"/>
            </a:pPr>
            <a:r>
              <a:rPr lang="en-US" sz="3200" dirty="0">
                <a:solidFill>
                  <a:srgbClr val="000000"/>
                </a:solidFill>
                <a:latin typeface="Fira Sans Light"/>
              </a:rPr>
              <a:t>The images are resized with the resolution of 256x256.</a:t>
            </a:r>
          </a:p>
          <a:p>
            <a:pPr marL="561341" lvl="1" indent="-280670">
              <a:lnSpc>
                <a:spcPts val="3640"/>
              </a:lnSpc>
              <a:spcBef>
                <a:spcPts val="1200"/>
              </a:spcBef>
              <a:buFont typeface="Arial"/>
              <a:buChar char="•"/>
            </a:pPr>
            <a:r>
              <a:rPr lang="en-US" sz="3200" dirty="0">
                <a:solidFill>
                  <a:srgbClr val="000000"/>
                </a:solidFill>
                <a:latin typeface="Fira Sans Light"/>
              </a:rPr>
              <a:t>Each image is being match with a randomly placed 32x32 block mask.</a:t>
            </a:r>
          </a:p>
          <a:p>
            <a:pPr marL="561341" lvl="1" indent="-280670">
              <a:lnSpc>
                <a:spcPts val="3640"/>
              </a:lnSpc>
              <a:spcBef>
                <a:spcPts val="1200"/>
              </a:spcBef>
              <a:buFont typeface="Arial"/>
              <a:buChar char="•"/>
            </a:pPr>
            <a:r>
              <a:rPr lang="en-US" sz="3200" dirty="0">
                <a:solidFill>
                  <a:srgbClr val="000000"/>
                </a:solidFill>
                <a:latin typeface="Fira Sans Light"/>
              </a:rPr>
              <a:t>Canny Edge Detector is employed to extract the outlines of the image.</a:t>
            </a:r>
          </a:p>
          <a:p>
            <a:pPr marL="561341" lvl="1" indent="-280670">
              <a:lnSpc>
                <a:spcPts val="3640"/>
              </a:lnSpc>
              <a:spcBef>
                <a:spcPts val="1200"/>
              </a:spcBef>
              <a:buFont typeface="Arial"/>
              <a:buChar char="•"/>
            </a:pPr>
            <a:endParaRPr lang="en-US" sz="3200" dirty="0">
              <a:solidFill>
                <a:srgbClr val="000000"/>
              </a:solidFill>
              <a:latin typeface="Fira Sans Light"/>
            </a:endParaRPr>
          </a:p>
        </p:txBody>
      </p:sp>
      <p:sp>
        <p:nvSpPr>
          <p:cNvPr id="9" name="TextBox 9"/>
          <p:cNvSpPr txBox="1"/>
          <p:nvPr/>
        </p:nvSpPr>
        <p:spPr>
          <a:xfrm>
            <a:off x="1028700" y="647700"/>
            <a:ext cx="10707278" cy="1285875"/>
          </a:xfrm>
          <a:prstGeom prst="rect">
            <a:avLst/>
          </a:prstGeom>
        </p:spPr>
        <p:txBody>
          <a:bodyPr lIns="0" tIns="0" rIns="0" bIns="0" rtlCol="0" anchor="t">
            <a:spAutoFit/>
          </a:bodyPr>
          <a:lstStyle/>
          <a:p>
            <a:pPr>
              <a:lnSpc>
                <a:spcPts val="10199"/>
              </a:lnSpc>
              <a:spcBef>
                <a:spcPct val="0"/>
              </a:spcBef>
            </a:pPr>
            <a:r>
              <a:rPr lang="en-US" sz="8499" spc="-84">
                <a:solidFill>
                  <a:srgbClr val="000000"/>
                </a:solidFill>
                <a:latin typeface="Fira Sans Medium"/>
              </a:rPr>
              <a:t>Dataset</a:t>
            </a:r>
          </a:p>
        </p:txBody>
      </p:sp>
      <p:pic>
        <p:nvPicPr>
          <p:cNvPr id="12" name="תמונה 11">
            <a:extLst>
              <a:ext uri="{FF2B5EF4-FFF2-40B4-BE49-F238E27FC236}">
                <a16:creationId xmlns:a16="http://schemas.microsoft.com/office/drawing/2014/main" id="{9C437825-E349-DF78-00E6-695E62B83DFA}"/>
              </a:ext>
            </a:extLst>
          </p:cNvPr>
          <p:cNvPicPr>
            <a:picLocks noChangeAspect="1"/>
          </p:cNvPicPr>
          <p:nvPr/>
        </p:nvPicPr>
        <p:blipFill>
          <a:blip r:embed="rId3"/>
          <a:stretch>
            <a:fillRect/>
          </a:stretch>
        </p:blipFill>
        <p:spPr>
          <a:xfrm>
            <a:off x="12295454" y="5724881"/>
            <a:ext cx="4551680" cy="4551680"/>
          </a:xfrm>
          <a:prstGeom prst="rect">
            <a:avLst/>
          </a:prstGeom>
        </p:spPr>
      </p:pic>
      <p:grpSp>
        <p:nvGrpSpPr>
          <p:cNvPr id="16" name="קבוצה 15">
            <a:extLst>
              <a:ext uri="{FF2B5EF4-FFF2-40B4-BE49-F238E27FC236}">
                <a16:creationId xmlns:a16="http://schemas.microsoft.com/office/drawing/2014/main" id="{6E54E754-7FD0-4033-9A19-161AE2C40D2D}"/>
              </a:ext>
            </a:extLst>
          </p:cNvPr>
          <p:cNvGrpSpPr/>
          <p:nvPr/>
        </p:nvGrpSpPr>
        <p:grpSpPr>
          <a:xfrm>
            <a:off x="1212502" y="5696666"/>
            <a:ext cx="4550400" cy="4550400"/>
            <a:chOff x="11735978" y="10029715"/>
            <a:chExt cx="3815471" cy="3848400"/>
          </a:xfrm>
        </p:grpSpPr>
        <p:pic>
          <p:nvPicPr>
            <p:cNvPr id="14" name="תמונה 13">
              <a:extLst>
                <a:ext uri="{FF2B5EF4-FFF2-40B4-BE49-F238E27FC236}">
                  <a16:creationId xmlns:a16="http://schemas.microsoft.com/office/drawing/2014/main" id="{4946E9DF-F541-359F-0995-7894F33DD0C1}"/>
                </a:ext>
              </a:extLst>
            </p:cNvPr>
            <p:cNvPicPr>
              <a:picLocks noChangeAspect="1"/>
            </p:cNvPicPr>
            <p:nvPr/>
          </p:nvPicPr>
          <p:blipFill>
            <a:blip r:embed="rId4"/>
            <a:stretch>
              <a:fillRect/>
            </a:stretch>
          </p:blipFill>
          <p:spPr>
            <a:xfrm>
              <a:off x="11735978" y="10029715"/>
              <a:ext cx="3815471" cy="3848400"/>
            </a:xfrm>
            <a:prstGeom prst="rect">
              <a:avLst/>
            </a:prstGeom>
          </p:spPr>
        </p:pic>
        <p:sp>
          <p:nvSpPr>
            <p:cNvPr id="15" name="מלבן 14">
              <a:extLst>
                <a:ext uri="{FF2B5EF4-FFF2-40B4-BE49-F238E27FC236}">
                  <a16:creationId xmlns:a16="http://schemas.microsoft.com/office/drawing/2014/main" id="{36055BE8-B2ED-926A-1215-E59C7AADBD10}"/>
                </a:ext>
              </a:extLst>
            </p:cNvPr>
            <p:cNvSpPr/>
            <p:nvPr/>
          </p:nvSpPr>
          <p:spPr>
            <a:xfrm>
              <a:off x="13917930" y="10633710"/>
              <a:ext cx="483870" cy="487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תמונה 17">
            <a:extLst>
              <a:ext uri="{FF2B5EF4-FFF2-40B4-BE49-F238E27FC236}">
                <a16:creationId xmlns:a16="http://schemas.microsoft.com/office/drawing/2014/main" id="{A0F473D1-1A74-7FD0-9C28-B8981FF0C556}"/>
              </a:ext>
            </a:extLst>
          </p:cNvPr>
          <p:cNvPicPr>
            <a:picLocks noChangeAspect="1"/>
          </p:cNvPicPr>
          <p:nvPr/>
        </p:nvPicPr>
        <p:blipFill>
          <a:blip r:embed="rId5"/>
          <a:stretch>
            <a:fillRect/>
          </a:stretch>
        </p:blipFill>
        <p:spPr>
          <a:xfrm>
            <a:off x="6753978" y="5736600"/>
            <a:ext cx="4550400" cy="4550400"/>
          </a:xfrm>
          <a:prstGeom prst="rect">
            <a:avLst/>
          </a:prstGeom>
        </p:spPr>
      </p:pic>
      <p:sp>
        <p:nvSpPr>
          <p:cNvPr id="10" name="TextBox 9">
            <a:extLst>
              <a:ext uri="{FF2B5EF4-FFF2-40B4-BE49-F238E27FC236}">
                <a16:creationId xmlns:a16="http://schemas.microsoft.com/office/drawing/2014/main" id="{74A38752-9000-BF3F-CD93-47E83267E2E9}"/>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7</a:t>
            </a:r>
            <a:endParaRPr lang="he-IL" sz="3600" dirty="0"/>
          </a:p>
        </p:txBody>
      </p:sp>
    </p:spTree>
    <p:extLst>
      <p:ext uri="{BB962C8B-B14F-4D97-AF65-F5344CB8AC3E}">
        <p14:creationId xmlns:p14="http://schemas.microsoft.com/office/powerpoint/2010/main" val="565198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99111" y="2687862"/>
            <a:ext cx="2977778" cy="257877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a:off x="13660090" y="-135282"/>
            <a:ext cx="4201515" cy="363853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6" name="Group 6"/>
          <p:cNvGrpSpPr/>
          <p:nvPr/>
        </p:nvGrpSpPr>
        <p:grpSpPr>
          <a:xfrm>
            <a:off x="13243939" y="-956153"/>
            <a:ext cx="2481390" cy="214889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mc:AlternateContent xmlns:mc="http://schemas.openxmlformats.org/markup-compatibility/2006" xmlns:a14="http://schemas.microsoft.com/office/drawing/2010/main">
        <mc:Choice Requires="a14">
          <p:sp>
            <p:nvSpPr>
              <p:cNvPr id="8" name="TextBox 8"/>
              <p:cNvSpPr txBox="1"/>
              <p:nvPr/>
            </p:nvSpPr>
            <p:spPr>
              <a:xfrm>
                <a:off x="838200" y="2941561"/>
                <a:ext cx="10906606" cy="4154984"/>
              </a:xfrm>
              <a:prstGeom prst="rect">
                <a:avLst/>
              </a:prstGeom>
            </p:spPr>
            <p:txBody>
              <a:bodyPr wrap="square" lIns="0" tIns="0" rIns="0" bIns="0" rtlCol="0" anchor="t">
                <a:spAutoFit/>
              </a:bodyPr>
              <a:lstStyle/>
              <a:p>
                <a:pPr marL="561341" lvl="1" indent="-280670">
                  <a:lnSpc>
                    <a:spcPts val="3640"/>
                  </a:lnSpc>
                  <a:spcBef>
                    <a:spcPts val="1200"/>
                  </a:spcBef>
                  <a:buFont typeface="Arial"/>
                  <a:buChar char="•"/>
                </a:pPr>
                <a:r>
                  <a:rPr lang="en-US" sz="3200" dirty="0">
                    <a:solidFill>
                      <a:srgbClr val="000000"/>
                    </a:solidFill>
                    <a:latin typeface="Fira Sans Light"/>
                  </a:rPr>
                  <a:t>Learning rate – 0.001</a:t>
                </a:r>
              </a:p>
              <a:p>
                <a:pPr marL="561341" lvl="1" indent="-280670">
                  <a:lnSpc>
                    <a:spcPts val="3640"/>
                  </a:lnSpc>
                  <a:spcBef>
                    <a:spcPts val="1200"/>
                  </a:spcBef>
                  <a:buFont typeface="Arial"/>
                  <a:buChar char="•"/>
                </a:pPr>
                <a:r>
                  <a:rPr lang="en-US" sz="3200" dirty="0">
                    <a:solidFill>
                      <a:srgbClr val="000000"/>
                    </a:solidFill>
                    <a:latin typeface="Fira Sans Light"/>
                  </a:rPr>
                  <a:t>Discriminator Generator learning rate ratio – 0.1</a:t>
                </a:r>
              </a:p>
              <a:p>
                <a:pPr marL="561341" lvl="1" indent="-280670">
                  <a:lnSpc>
                    <a:spcPts val="3640"/>
                  </a:lnSpc>
                  <a:spcBef>
                    <a:spcPts val="1200"/>
                  </a:spcBef>
                  <a:buFont typeface="Arial"/>
                  <a:buChar char="•"/>
                </a:pPr>
                <a:r>
                  <a:rPr lang="en-US" sz="3200" dirty="0">
                    <a:solidFill>
                      <a:srgbClr val="000000"/>
                    </a:solidFill>
                    <a:latin typeface="Fira Sans Light"/>
                  </a:rPr>
                  <a:t>Adam optimizer </a:t>
                </a:r>
                <a14:m>
                  <m:oMath xmlns:m="http://schemas.openxmlformats.org/officeDocument/2006/math">
                    <m:sSub>
                      <m:sSubPr>
                        <m:ctrlPr>
                          <a:rPr lang="en-US" sz="3200" i="1" smtClean="0">
                            <a:solidFill>
                              <a:srgbClr val="000000"/>
                            </a:solidFill>
                            <a:latin typeface="Cambria Math" panose="02040503050406030204" pitchFamily="18" charset="0"/>
                          </a:rPr>
                        </m:ctrlPr>
                      </m:sSubPr>
                      <m:e>
                        <m:r>
                          <a:rPr lang="en-US" sz="3200" i="1" smtClean="0">
                            <a:solidFill>
                              <a:srgbClr val="000000"/>
                            </a:solidFill>
                            <a:latin typeface="Cambria Math" panose="02040503050406030204" pitchFamily="18" charset="0"/>
                            <a:ea typeface="Cambria Math" panose="02040503050406030204" pitchFamily="18" charset="0"/>
                          </a:rPr>
                          <m:t>𝛽</m:t>
                        </m:r>
                      </m:e>
                      <m:sub>
                        <m:r>
                          <a:rPr lang="en-US" sz="3200" b="0" i="1" smtClean="0">
                            <a:solidFill>
                              <a:srgbClr val="000000"/>
                            </a:solidFill>
                            <a:latin typeface="Cambria Math" panose="02040503050406030204" pitchFamily="18" charset="0"/>
                          </a:rPr>
                          <m:t>1</m:t>
                        </m:r>
                      </m:sub>
                    </m:sSub>
                    <m:r>
                      <a:rPr lang="en-US" sz="3200" b="0" i="1" smtClean="0">
                        <a:solidFill>
                          <a:srgbClr val="000000"/>
                        </a:solidFill>
                        <a:latin typeface="Cambria Math" panose="02040503050406030204" pitchFamily="18" charset="0"/>
                      </a:rPr>
                      <m:t>|</m:t>
                    </m:r>
                    <m:sSub>
                      <m:sSubPr>
                        <m:ctrlPr>
                          <a:rPr lang="en-US" sz="3200" b="0" i="1" smtClean="0">
                            <a:solidFill>
                              <a:srgbClr val="000000"/>
                            </a:solidFill>
                            <a:latin typeface="Cambria Math" panose="02040503050406030204" pitchFamily="18" charset="0"/>
                          </a:rPr>
                        </m:ctrlPr>
                      </m:sSubPr>
                      <m:e>
                        <m:r>
                          <a:rPr lang="en-US" sz="3200" b="0" i="1" smtClean="0">
                            <a:solidFill>
                              <a:srgbClr val="000000"/>
                            </a:solidFill>
                            <a:latin typeface="Cambria Math" panose="02040503050406030204" pitchFamily="18" charset="0"/>
                            <a:ea typeface="Cambria Math" panose="02040503050406030204" pitchFamily="18" charset="0"/>
                          </a:rPr>
                          <m:t>𝛽</m:t>
                        </m:r>
                      </m:e>
                      <m:sub>
                        <m:r>
                          <a:rPr lang="en-US" sz="3200" b="0" i="1" smtClean="0">
                            <a:solidFill>
                              <a:srgbClr val="000000"/>
                            </a:solidFill>
                            <a:latin typeface="Cambria Math" panose="02040503050406030204" pitchFamily="18" charset="0"/>
                          </a:rPr>
                          <m:t>2</m:t>
                        </m:r>
                      </m:sub>
                    </m:sSub>
                  </m:oMath>
                </a14:m>
                <a:r>
                  <a:rPr lang="en-US" sz="3200" dirty="0">
                    <a:solidFill>
                      <a:srgbClr val="000000"/>
                    </a:solidFill>
                    <a:latin typeface="Fira Sans Light"/>
                  </a:rPr>
                  <a:t> - 0.0|0.9 (For learning rate decay)</a:t>
                </a:r>
              </a:p>
              <a:p>
                <a:pPr marL="561341" lvl="1" indent="-280670">
                  <a:lnSpc>
                    <a:spcPts val="3640"/>
                  </a:lnSpc>
                  <a:spcBef>
                    <a:spcPts val="1200"/>
                  </a:spcBef>
                  <a:buFont typeface="Arial"/>
                  <a:buChar char="•"/>
                </a:pPr>
                <a:r>
                  <a:rPr lang="en-US" sz="3200" dirty="0">
                    <a:solidFill>
                      <a:srgbClr val="000000"/>
                    </a:solidFill>
                    <a:latin typeface="Fira Sans Light"/>
                  </a:rPr>
                  <a:t>Batch size – 8</a:t>
                </a:r>
              </a:p>
              <a:p>
                <a:pPr marL="561341" lvl="1" indent="-280670">
                  <a:lnSpc>
                    <a:spcPts val="3640"/>
                  </a:lnSpc>
                  <a:spcBef>
                    <a:spcPts val="1200"/>
                  </a:spcBef>
                  <a:buFont typeface="Arial"/>
                  <a:buChar char="•"/>
                </a:pPr>
                <a:r>
                  <a:rPr lang="en-US" sz="3200" dirty="0">
                    <a:solidFill>
                      <a:srgbClr val="000000"/>
                    </a:solidFill>
                    <a:latin typeface="Fira Sans Light"/>
                  </a:rPr>
                  <a:t>Input size – 256</a:t>
                </a:r>
              </a:p>
              <a:p>
                <a:pPr marL="561341" lvl="1" indent="-280670">
                  <a:lnSpc>
                    <a:spcPts val="3640"/>
                  </a:lnSpc>
                  <a:spcBef>
                    <a:spcPts val="1200"/>
                  </a:spcBef>
                  <a:buFont typeface="Arial"/>
                  <a:buChar char="•"/>
                </a:pPr>
                <a:r>
                  <a:rPr lang="en-US" sz="3200" dirty="0">
                    <a:solidFill>
                      <a:srgbClr val="000000"/>
                    </a:solidFill>
                    <a:latin typeface="Fira Sans Light"/>
                  </a:rPr>
                  <a:t>Sigma(For Canny Edge Detector) – 2</a:t>
                </a:r>
              </a:p>
              <a:p>
                <a:pPr marL="561341" lvl="1" indent="-280670">
                  <a:lnSpc>
                    <a:spcPts val="3640"/>
                  </a:lnSpc>
                  <a:spcBef>
                    <a:spcPts val="1200"/>
                  </a:spcBef>
                  <a:buFont typeface="Arial"/>
                  <a:buChar char="•"/>
                </a:pPr>
                <a:r>
                  <a:rPr lang="en-US" sz="3200" dirty="0">
                    <a:solidFill>
                      <a:srgbClr val="000000"/>
                    </a:solidFill>
                    <a:latin typeface="Fira Sans Light"/>
                  </a:rPr>
                  <a:t>Max Iterations – 2 </a:t>
                </a:r>
                <a14:m>
                  <m:oMath xmlns:m="http://schemas.openxmlformats.org/officeDocument/2006/math">
                    <m:r>
                      <a:rPr lang="en-US" sz="3200" b="0" i="1" smtClean="0">
                        <a:solidFill>
                          <a:srgbClr val="000000"/>
                        </a:solidFill>
                        <a:latin typeface="Cambria Math" panose="02040503050406030204" pitchFamily="18" charset="0"/>
                      </a:rPr>
                      <m:t>⋅</m:t>
                    </m:r>
                  </m:oMath>
                </a14:m>
                <a:r>
                  <a:rPr lang="en-US" sz="3200" dirty="0">
                    <a:solidFill>
                      <a:srgbClr val="000000"/>
                    </a:solidFill>
                    <a:latin typeface="Fira Sans Light"/>
                  </a:rPr>
                  <a:t> </a:t>
                </a:r>
                <a14:m>
                  <m:oMath xmlns:m="http://schemas.openxmlformats.org/officeDocument/2006/math">
                    <m:sSup>
                      <m:sSupPr>
                        <m:ctrlPr>
                          <a:rPr lang="en-US" sz="3200" i="1" dirty="0" smtClean="0">
                            <a:solidFill>
                              <a:srgbClr val="000000"/>
                            </a:solidFill>
                            <a:latin typeface="Cambria Math" panose="02040503050406030204" pitchFamily="18" charset="0"/>
                          </a:rPr>
                        </m:ctrlPr>
                      </m:sSupPr>
                      <m:e>
                        <m:r>
                          <a:rPr lang="en-US" sz="3200" b="0" i="1" dirty="0" smtClean="0">
                            <a:solidFill>
                              <a:srgbClr val="000000"/>
                            </a:solidFill>
                            <a:latin typeface="Cambria Math" panose="02040503050406030204" pitchFamily="18" charset="0"/>
                          </a:rPr>
                          <m:t>10</m:t>
                        </m:r>
                      </m:e>
                      <m:sup>
                        <m:r>
                          <a:rPr lang="en-US" sz="3200" b="0" i="1" dirty="0" smtClean="0">
                            <a:solidFill>
                              <a:srgbClr val="000000"/>
                            </a:solidFill>
                            <a:latin typeface="Cambria Math" panose="02040503050406030204" pitchFamily="18" charset="0"/>
                          </a:rPr>
                          <m:t>6</m:t>
                        </m:r>
                      </m:sup>
                    </m:sSup>
                  </m:oMath>
                </a14:m>
                <a:endParaRPr lang="en-US" sz="3200" dirty="0">
                  <a:solidFill>
                    <a:srgbClr val="000000"/>
                  </a:solidFill>
                  <a:latin typeface="Fira Sans Light"/>
                </a:endParaRPr>
              </a:p>
            </p:txBody>
          </p:sp>
        </mc:Choice>
        <mc:Fallback xmlns="">
          <p:sp>
            <p:nvSpPr>
              <p:cNvPr id="8" name="TextBox 8"/>
              <p:cNvSpPr txBox="1">
                <a:spLocks noRot="1" noChangeAspect="1" noMove="1" noResize="1" noEditPoints="1" noAdjustHandles="1" noChangeArrowheads="1" noChangeShapeType="1" noTextEdit="1"/>
              </p:cNvSpPr>
              <p:nvPr/>
            </p:nvSpPr>
            <p:spPr>
              <a:xfrm>
                <a:off x="838200" y="2941561"/>
                <a:ext cx="10906606" cy="4154984"/>
              </a:xfrm>
              <a:prstGeom prst="rect">
                <a:avLst/>
              </a:prstGeom>
              <a:blipFill>
                <a:blip r:embed="rId3"/>
                <a:stretch>
                  <a:fillRect t="-3818" b="-5140"/>
                </a:stretch>
              </a:blipFill>
            </p:spPr>
            <p:txBody>
              <a:bodyPr/>
              <a:lstStyle/>
              <a:p>
                <a:r>
                  <a:rPr lang="en-US">
                    <a:noFill/>
                  </a:rPr>
                  <a:t> </a:t>
                </a:r>
              </a:p>
            </p:txBody>
          </p:sp>
        </mc:Fallback>
      </mc:AlternateContent>
      <p:sp>
        <p:nvSpPr>
          <p:cNvPr id="11" name="TextBox 11"/>
          <p:cNvSpPr txBox="1"/>
          <p:nvPr/>
        </p:nvSpPr>
        <p:spPr>
          <a:xfrm>
            <a:off x="1028700" y="395040"/>
            <a:ext cx="17259300" cy="2577885"/>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Fira Sans Medium"/>
              </a:rPr>
              <a:t>InpaintGAN</a:t>
            </a:r>
            <a:r>
              <a:rPr lang="en-US" sz="8499" spc="-84" dirty="0">
                <a:solidFill>
                  <a:srgbClr val="000000"/>
                </a:solidFill>
                <a:latin typeface="Fira Sans Medium"/>
              </a:rPr>
              <a:t> Training                                                      			                  	  Hyperparameters</a:t>
            </a:r>
          </a:p>
        </p:txBody>
      </p:sp>
      <mc:AlternateContent xmlns:mc="http://schemas.openxmlformats.org/markup-compatibility/2006" xmlns:a14="http://schemas.microsoft.com/office/drawing/2010/main">
        <mc:Choice Requires="a14">
          <p:sp>
            <p:nvSpPr>
              <p:cNvPr id="12" name="TextBox 8">
                <a:extLst>
                  <a:ext uri="{FF2B5EF4-FFF2-40B4-BE49-F238E27FC236}">
                    <a16:creationId xmlns:a16="http://schemas.microsoft.com/office/drawing/2014/main" id="{EDBD219A-DDE5-9B1A-9A53-68C029716ECB}"/>
                  </a:ext>
                </a:extLst>
              </p:cNvPr>
              <p:cNvSpPr txBox="1"/>
              <p:nvPr/>
            </p:nvSpPr>
            <p:spPr>
              <a:xfrm>
                <a:off x="9658350" y="6070772"/>
                <a:ext cx="10906606" cy="4154984"/>
              </a:xfrm>
              <a:prstGeom prst="rect">
                <a:avLst/>
              </a:prstGeom>
            </p:spPr>
            <p:txBody>
              <a:bodyPr wrap="square" lIns="0" tIns="0" rIns="0" bIns="0" rtlCol="0" anchor="t">
                <a:spAutoFit/>
              </a:bodyPr>
              <a:lstStyle/>
              <a:p>
                <a:pPr marL="561341" lvl="1" indent="-280670">
                  <a:lnSpc>
                    <a:spcPts val="3640"/>
                  </a:lnSpc>
                  <a:spcBef>
                    <a:spcPts val="1200"/>
                  </a:spcBef>
                  <a:buFont typeface="Arial"/>
                  <a:buChar char="•"/>
                </a:pPr>
                <a14:m>
                  <m:oMath xmlns:m="http://schemas.openxmlformats.org/officeDocument/2006/math">
                    <m:sSub>
                      <m:sSubPr>
                        <m:ctrlPr>
                          <a:rPr lang="en-US" sz="3200" i="1" smtClean="0">
                            <a:solidFill>
                              <a:srgbClr val="000000"/>
                            </a:solidFill>
                            <a:latin typeface="Cambria Math" panose="02040503050406030204" pitchFamily="18" charset="0"/>
                          </a:rPr>
                        </m:ctrlPr>
                      </m:sSubPr>
                      <m:e>
                        <m:r>
                          <a:rPr lang="en-US" sz="3200">
                            <a:solidFill>
                              <a:srgbClr val="000000"/>
                            </a:solidFill>
                            <a:latin typeface="Cambria Math" panose="02040503050406030204" pitchFamily="18" charset="0"/>
                          </a:rPr>
                          <m:t>𝐿</m:t>
                        </m:r>
                      </m:e>
                      <m:sub>
                        <m:r>
                          <a:rPr lang="en-US" sz="3200">
                            <a:solidFill>
                              <a:srgbClr val="000000"/>
                            </a:solidFill>
                            <a:latin typeface="Cambria Math" panose="02040503050406030204" pitchFamily="18" charset="0"/>
                          </a:rPr>
                          <m:t>1</m:t>
                        </m:r>
                      </m:sub>
                    </m:sSub>
                  </m:oMath>
                </a14:m>
                <a:r>
                  <a:rPr lang="en-US" sz="2600" dirty="0">
                    <a:solidFill>
                      <a:srgbClr val="000000"/>
                    </a:solidFill>
                    <a:latin typeface="Alef Bold"/>
                  </a:rPr>
                  <a:t> </a:t>
                </a:r>
                <a:r>
                  <a:rPr lang="en-US" sz="3200" dirty="0">
                    <a:solidFill>
                      <a:srgbClr val="000000"/>
                    </a:solidFill>
                    <a:latin typeface="Fira Sans Light"/>
                  </a:rPr>
                  <a:t>loss weight – 1</a:t>
                </a:r>
              </a:p>
              <a:p>
                <a:pPr marL="561341" lvl="1" indent="-280670">
                  <a:lnSpc>
                    <a:spcPts val="3640"/>
                  </a:lnSpc>
                  <a:spcBef>
                    <a:spcPts val="1200"/>
                  </a:spcBef>
                  <a:buFont typeface="Arial"/>
                  <a:buChar char="•"/>
                </a:pPr>
                <a:r>
                  <a:rPr lang="en-US" sz="3200" dirty="0">
                    <a:solidFill>
                      <a:srgbClr val="000000"/>
                    </a:solidFill>
                    <a:latin typeface="Fira Sans Light"/>
                  </a:rPr>
                  <a:t>FM loss weight – 10</a:t>
                </a:r>
              </a:p>
              <a:p>
                <a:pPr marL="561341" lvl="1" indent="-280670">
                  <a:lnSpc>
                    <a:spcPts val="3640"/>
                  </a:lnSpc>
                  <a:spcBef>
                    <a:spcPts val="1200"/>
                  </a:spcBef>
                  <a:buFont typeface="Arial"/>
                  <a:buChar char="•"/>
                </a:pPr>
                <a:r>
                  <a:rPr lang="en-US" sz="3200" dirty="0">
                    <a:solidFill>
                      <a:srgbClr val="000000"/>
                    </a:solidFill>
                    <a:latin typeface="Fira Sans Light"/>
                  </a:rPr>
                  <a:t>Style loss weight – 1</a:t>
                </a:r>
              </a:p>
              <a:p>
                <a:pPr marL="561341" lvl="1" indent="-280670">
                  <a:lnSpc>
                    <a:spcPts val="3640"/>
                  </a:lnSpc>
                  <a:spcBef>
                    <a:spcPts val="1200"/>
                  </a:spcBef>
                  <a:buFont typeface="Arial"/>
                  <a:buChar char="•"/>
                </a:pPr>
                <a:r>
                  <a:rPr lang="en-US" sz="3200" dirty="0">
                    <a:solidFill>
                      <a:srgbClr val="000000"/>
                    </a:solidFill>
                    <a:latin typeface="Fira Sans Light"/>
                  </a:rPr>
                  <a:t>Content loss weight</a:t>
                </a:r>
              </a:p>
              <a:p>
                <a:pPr marL="561341" lvl="1" indent="-280670">
                  <a:lnSpc>
                    <a:spcPts val="3640"/>
                  </a:lnSpc>
                  <a:spcBef>
                    <a:spcPts val="1200"/>
                  </a:spcBef>
                  <a:buFont typeface="Arial"/>
                  <a:buChar char="•"/>
                </a:pPr>
                <a:r>
                  <a:rPr lang="en-US" sz="3200" dirty="0">
                    <a:solidFill>
                      <a:srgbClr val="000000"/>
                    </a:solidFill>
                    <a:latin typeface="Fira Sans Light"/>
                  </a:rPr>
                  <a:t>Inpaint adversarial loss weight – 0.01</a:t>
                </a:r>
              </a:p>
              <a:p>
                <a:pPr marL="561341" lvl="1" indent="-280670">
                  <a:lnSpc>
                    <a:spcPts val="3640"/>
                  </a:lnSpc>
                  <a:spcBef>
                    <a:spcPts val="1200"/>
                  </a:spcBef>
                  <a:buFont typeface="Arial"/>
                  <a:buChar char="•"/>
                </a:pPr>
                <a:r>
                  <a:rPr lang="en-US" sz="3200" dirty="0">
                    <a:solidFill>
                      <a:srgbClr val="000000"/>
                    </a:solidFill>
                    <a:latin typeface="Fira Sans Light"/>
                  </a:rPr>
                  <a:t>GAN loss – Binary Cross Entropy</a:t>
                </a:r>
              </a:p>
              <a:p>
                <a:pPr marL="561341" lvl="1" indent="-280670">
                  <a:lnSpc>
                    <a:spcPts val="3640"/>
                  </a:lnSpc>
                  <a:spcBef>
                    <a:spcPts val="1200"/>
                  </a:spcBef>
                  <a:buFont typeface="Arial"/>
                  <a:buChar char="•"/>
                </a:pPr>
                <a:r>
                  <a:rPr lang="en-US" sz="3200" dirty="0">
                    <a:solidFill>
                      <a:srgbClr val="000000"/>
                    </a:solidFill>
                    <a:latin typeface="Fira Sans Light"/>
                  </a:rPr>
                  <a:t>Edge threshold – 0.5</a:t>
                </a:r>
              </a:p>
            </p:txBody>
          </p:sp>
        </mc:Choice>
        <mc:Fallback xmlns="">
          <p:sp>
            <p:nvSpPr>
              <p:cNvPr id="12" name="TextBox 8">
                <a:extLst>
                  <a:ext uri="{FF2B5EF4-FFF2-40B4-BE49-F238E27FC236}">
                    <a16:creationId xmlns:a16="http://schemas.microsoft.com/office/drawing/2014/main" id="{EDBD219A-DDE5-9B1A-9A53-68C029716ECB}"/>
                  </a:ext>
                </a:extLst>
              </p:cNvPr>
              <p:cNvSpPr txBox="1">
                <a:spLocks noRot="1" noChangeAspect="1" noMove="1" noResize="1" noEditPoints="1" noAdjustHandles="1" noChangeArrowheads="1" noChangeShapeType="1" noTextEdit="1"/>
              </p:cNvSpPr>
              <p:nvPr/>
            </p:nvSpPr>
            <p:spPr>
              <a:xfrm>
                <a:off x="9658350" y="6070772"/>
                <a:ext cx="10906606" cy="4154984"/>
              </a:xfrm>
              <a:prstGeom prst="rect">
                <a:avLst/>
              </a:prstGeom>
              <a:blipFill>
                <a:blip r:embed="rId4"/>
                <a:stretch>
                  <a:fillRect t="-3671" b="-49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C850BEB-26E2-A5F0-32CA-11EDBA1B8492}"/>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8</a:t>
            </a:r>
            <a:endParaRPr lang="he-IL"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110578" y="-783398"/>
            <a:ext cx="13031070" cy="112849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sp>
      </p:grpSp>
      <p:grpSp>
        <p:nvGrpSpPr>
          <p:cNvPr id="4" name="Group 4"/>
          <p:cNvGrpSpPr/>
          <p:nvPr/>
        </p:nvGrpSpPr>
        <p:grpSpPr>
          <a:xfrm rot="-10800000">
            <a:off x="6608587" y="-149891"/>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sp>
        <p:nvSpPr>
          <p:cNvPr id="6" name="TextBox 6"/>
          <p:cNvSpPr txBox="1"/>
          <p:nvPr/>
        </p:nvSpPr>
        <p:spPr>
          <a:xfrm>
            <a:off x="11671945" y="3665698"/>
            <a:ext cx="7442333" cy="472565"/>
          </a:xfrm>
          <a:prstGeom prst="rect">
            <a:avLst/>
          </a:prstGeom>
        </p:spPr>
        <p:txBody>
          <a:bodyPr wrap="square" lIns="0" tIns="0" rIns="0" bIns="0" rtlCol="0" anchor="t">
            <a:spAutoFit/>
          </a:bodyPr>
          <a:lstStyle/>
          <a:p>
            <a:pPr marL="0" lvl="0" indent="0">
              <a:lnSpc>
                <a:spcPts val="3499"/>
              </a:lnSpc>
            </a:pPr>
            <a:r>
              <a:rPr lang="en-US" sz="4000" dirty="0" err="1">
                <a:solidFill>
                  <a:srgbClr val="000000"/>
                </a:solidFill>
                <a:latin typeface="Fira Sans Light"/>
              </a:rPr>
              <a:t>InpaintGAN</a:t>
            </a:r>
            <a:r>
              <a:rPr lang="en-US" sz="4000" dirty="0">
                <a:solidFill>
                  <a:srgbClr val="000000"/>
                </a:solidFill>
                <a:latin typeface="Fira Sans Light"/>
              </a:rPr>
              <a:t> - EGC</a:t>
            </a:r>
          </a:p>
        </p:txBody>
      </p:sp>
      <p:sp>
        <p:nvSpPr>
          <p:cNvPr id="7" name="TextBox 7"/>
          <p:cNvSpPr txBox="1"/>
          <p:nvPr/>
        </p:nvSpPr>
        <p:spPr>
          <a:xfrm>
            <a:off x="823860" y="4368548"/>
            <a:ext cx="7106011" cy="981075"/>
          </a:xfrm>
          <a:prstGeom prst="rect">
            <a:avLst/>
          </a:prstGeom>
        </p:spPr>
        <p:txBody>
          <a:bodyPr lIns="0" tIns="0" rIns="0" bIns="0" rtlCol="0" anchor="t">
            <a:spAutoFit/>
          </a:bodyPr>
          <a:lstStyle/>
          <a:p>
            <a:pPr marL="0" lvl="0" indent="0">
              <a:lnSpc>
                <a:spcPts val="7800"/>
              </a:lnSpc>
              <a:spcBef>
                <a:spcPct val="0"/>
              </a:spcBef>
            </a:pPr>
            <a:r>
              <a:rPr lang="en-US" sz="6000" spc="-60" dirty="0">
                <a:solidFill>
                  <a:srgbClr val="F4F4F4"/>
                </a:solidFill>
                <a:latin typeface="Fira Sans Medium"/>
              </a:rPr>
              <a:t>Inpaint GAN Models</a:t>
            </a:r>
          </a:p>
        </p:txBody>
      </p:sp>
      <p:sp>
        <p:nvSpPr>
          <p:cNvPr id="8" name="TextBox 8"/>
          <p:cNvSpPr txBox="1"/>
          <p:nvPr/>
        </p:nvSpPr>
        <p:spPr>
          <a:xfrm>
            <a:off x="13032258" y="1018148"/>
            <a:ext cx="5722056" cy="472565"/>
          </a:xfrm>
          <a:prstGeom prst="rect">
            <a:avLst/>
          </a:prstGeom>
        </p:spPr>
        <p:txBody>
          <a:bodyPr wrap="square" lIns="0" tIns="0" rIns="0" bIns="0" rtlCol="0" anchor="t">
            <a:spAutoFit/>
          </a:bodyPr>
          <a:lstStyle/>
          <a:p>
            <a:pPr marL="0" lvl="0" indent="0">
              <a:lnSpc>
                <a:spcPts val="3499"/>
              </a:lnSpc>
              <a:spcBef>
                <a:spcPts val="1200"/>
              </a:spcBef>
            </a:pPr>
            <a:r>
              <a:rPr lang="en-US" sz="4000" dirty="0" err="1">
                <a:solidFill>
                  <a:srgbClr val="000000"/>
                </a:solidFill>
                <a:latin typeface="Fira Sans Light"/>
              </a:rPr>
              <a:t>InpaintGAN</a:t>
            </a:r>
            <a:r>
              <a:rPr lang="en-US" sz="4000" dirty="0">
                <a:solidFill>
                  <a:srgbClr val="000000"/>
                </a:solidFill>
                <a:latin typeface="Fira Sans Light"/>
              </a:rPr>
              <a:t> – </a:t>
            </a:r>
            <a:r>
              <a:rPr lang="en-US" sz="4000" dirty="0" err="1">
                <a:solidFill>
                  <a:srgbClr val="000000"/>
                </a:solidFill>
                <a:latin typeface="Fira Sans Light"/>
              </a:rPr>
              <a:t>EffU</a:t>
            </a:r>
            <a:r>
              <a:rPr lang="en-US" sz="4000" dirty="0">
                <a:solidFill>
                  <a:srgbClr val="000000"/>
                </a:solidFill>
                <a:latin typeface="Fira Sans Light"/>
              </a:rPr>
              <a:t>-net</a:t>
            </a:r>
          </a:p>
        </p:txBody>
      </p:sp>
      <p:sp>
        <p:nvSpPr>
          <p:cNvPr id="9" name="TextBox 9"/>
          <p:cNvSpPr txBox="1"/>
          <p:nvPr/>
        </p:nvSpPr>
        <p:spPr>
          <a:xfrm>
            <a:off x="10072892" y="6293006"/>
            <a:ext cx="8062909" cy="472565"/>
          </a:xfrm>
          <a:prstGeom prst="rect">
            <a:avLst/>
          </a:prstGeom>
        </p:spPr>
        <p:txBody>
          <a:bodyPr lIns="0" tIns="0" rIns="0" bIns="0" rtlCol="0" anchor="t">
            <a:spAutoFit/>
          </a:bodyPr>
          <a:lstStyle/>
          <a:p>
            <a:pPr>
              <a:lnSpc>
                <a:spcPts val="3499"/>
              </a:lnSpc>
            </a:pPr>
            <a:r>
              <a:rPr lang="en-US" sz="4000" dirty="0" err="1">
                <a:solidFill>
                  <a:srgbClr val="000000"/>
                </a:solidFill>
                <a:latin typeface="Fira Sans Light"/>
              </a:rPr>
              <a:t>InpaintGAN</a:t>
            </a:r>
            <a:r>
              <a:rPr lang="en-US" sz="4000" dirty="0">
                <a:solidFill>
                  <a:srgbClr val="000000"/>
                </a:solidFill>
                <a:latin typeface="Fira Sans Light"/>
              </a:rPr>
              <a:t> – EGC + SVR loss</a:t>
            </a:r>
          </a:p>
        </p:txBody>
      </p:sp>
      <p:grpSp>
        <p:nvGrpSpPr>
          <p:cNvPr id="12" name="Group 12"/>
          <p:cNvGrpSpPr/>
          <p:nvPr/>
        </p:nvGrpSpPr>
        <p:grpSpPr>
          <a:xfrm rot="-10800000">
            <a:off x="9369980" y="2810695"/>
            <a:ext cx="2091709" cy="1929689"/>
            <a:chOff x="0" y="0"/>
            <a:chExt cx="4350186" cy="3767065"/>
          </a:xfrm>
        </p:grpSpPr>
        <p:sp>
          <p:nvSpPr>
            <p:cNvPr id="13" name="Freeform 13"/>
            <p:cNvSpPr/>
            <p:nvPr/>
          </p:nvSpPr>
          <p:spPr>
            <a:xfrm>
              <a:off x="0" y="0"/>
              <a:ext cx="4350186" cy="3767065"/>
            </a:xfrm>
            <a:custGeom>
              <a:avLst/>
              <a:gdLst/>
              <a:ahLst/>
              <a:cxnLst/>
              <a:rect l="l" t="t" r="r" b="b"/>
              <a:pathLst>
                <a:path w="4350186" h="3767065">
                  <a:moveTo>
                    <a:pt x="4350186" y="1883533"/>
                  </a:moveTo>
                  <a:lnTo>
                    <a:pt x="3445311" y="3767065"/>
                  </a:lnTo>
                  <a:lnTo>
                    <a:pt x="904875" y="3767065"/>
                  </a:lnTo>
                  <a:lnTo>
                    <a:pt x="0" y="1883533"/>
                  </a:lnTo>
                  <a:lnTo>
                    <a:pt x="904875" y="0"/>
                  </a:lnTo>
                  <a:lnTo>
                    <a:pt x="3445184" y="0"/>
                  </a:lnTo>
                  <a:lnTo>
                    <a:pt x="4350186" y="1883533"/>
                  </a:lnTo>
                  <a:close/>
                </a:path>
              </a:pathLst>
            </a:custGeom>
            <a:solidFill>
              <a:srgbClr val="5271FF"/>
            </a:solidFill>
          </p:spPr>
        </p:sp>
      </p:grpSp>
      <p:grpSp>
        <p:nvGrpSpPr>
          <p:cNvPr id="17" name="Group 12">
            <a:extLst>
              <a:ext uri="{FF2B5EF4-FFF2-40B4-BE49-F238E27FC236}">
                <a16:creationId xmlns:a16="http://schemas.microsoft.com/office/drawing/2014/main" id="{246C14B9-61EC-49BE-0B48-A4F6F1A42771}"/>
              </a:ext>
            </a:extLst>
          </p:cNvPr>
          <p:cNvGrpSpPr/>
          <p:nvPr/>
        </p:nvGrpSpPr>
        <p:grpSpPr>
          <a:xfrm rot="-10800000">
            <a:off x="7766960" y="5501179"/>
            <a:ext cx="2091709" cy="1929689"/>
            <a:chOff x="0" y="0"/>
            <a:chExt cx="4350186" cy="3767065"/>
          </a:xfrm>
        </p:grpSpPr>
        <p:sp>
          <p:nvSpPr>
            <p:cNvPr id="18" name="Freeform 13">
              <a:extLst>
                <a:ext uri="{FF2B5EF4-FFF2-40B4-BE49-F238E27FC236}">
                  <a16:creationId xmlns:a16="http://schemas.microsoft.com/office/drawing/2014/main" id="{91E0A2B4-19CE-B89E-93B1-4A0149DC4466}"/>
                </a:ext>
              </a:extLst>
            </p:cNvPr>
            <p:cNvSpPr/>
            <p:nvPr/>
          </p:nvSpPr>
          <p:spPr>
            <a:xfrm>
              <a:off x="0" y="0"/>
              <a:ext cx="4350186" cy="3767065"/>
            </a:xfrm>
            <a:custGeom>
              <a:avLst/>
              <a:gdLst/>
              <a:ahLst/>
              <a:cxnLst/>
              <a:rect l="l" t="t" r="r" b="b"/>
              <a:pathLst>
                <a:path w="4350186" h="3767065">
                  <a:moveTo>
                    <a:pt x="4350186" y="1883533"/>
                  </a:moveTo>
                  <a:lnTo>
                    <a:pt x="3445311" y="3767065"/>
                  </a:lnTo>
                  <a:lnTo>
                    <a:pt x="904875" y="3767065"/>
                  </a:lnTo>
                  <a:lnTo>
                    <a:pt x="0" y="1883533"/>
                  </a:lnTo>
                  <a:lnTo>
                    <a:pt x="904875" y="0"/>
                  </a:lnTo>
                  <a:lnTo>
                    <a:pt x="3445184" y="0"/>
                  </a:lnTo>
                  <a:lnTo>
                    <a:pt x="4350186" y="1883533"/>
                  </a:lnTo>
                  <a:close/>
                </a:path>
              </a:pathLst>
            </a:custGeom>
            <a:solidFill>
              <a:srgbClr val="5271FF"/>
            </a:solidFill>
          </p:spPr>
        </p:sp>
      </p:grpSp>
      <p:grpSp>
        <p:nvGrpSpPr>
          <p:cNvPr id="19" name="Group 12">
            <a:extLst>
              <a:ext uri="{FF2B5EF4-FFF2-40B4-BE49-F238E27FC236}">
                <a16:creationId xmlns:a16="http://schemas.microsoft.com/office/drawing/2014/main" id="{EBB4F0B3-9161-56F9-046F-3325C0AC5560}"/>
              </a:ext>
            </a:extLst>
          </p:cNvPr>
          <p:cNvGrpSpPr/>
          <p:nvPr/>
        </p:nvGrpSpPr>
        <p:grpSpPr>
          <a:xfrm rot="-10800000">
            <a:off x="6322008" y="8015173"/>
            <a:ext cx="2091709" cy="1929689"/>
            <a:chOff x="0" y="0"/>
            <a:chExt cx="4350186" cy="3767065"/>
          </a:xfrm>
        </p:grpSpPr>
        <p:sp>
          <p:nvSpPr>
            <p:cNvPr id="20" name="Freeform 13">
              <a:extLst>
                <a:ext uri="{FF2B5EF4-FFF2-40B4-BE49-F238E27FC236}">
                  <a16:creationId xmlns:a16="http://schemas.microsoft.com/office/drawing/2014/main" id="{AEAC0648-FC22-DF37-51BE-251103634169}"/>
                </a:ext>
              </a:extLst>
            </p:cNvPr>
            <p:cNvSpPr/>
            <p:nvPr/>
          </p:nvSpPr>
          <p:spPr>
            <a:xfrm>
              <a:off x="0" y="0"/>
              <a:ext cx="4350186" cy="3767065"/>
            </a:xfrm>
            <a:custGeom>
              <a:avLst/>
              <a:gdLst/>
              <a:ahLst/>
              <a:cxnLst/>
              <a:rect l="l" t="t" r="r" b="b"/>
              <a:pathLst>
                <a:path w="4350186" h="3767065">
                  <a:moveTo>
                    <a:pt x="4350186" y="1883533"/>
                  </a:moveTo>
                  <a:lnTo>
                    <a:pt x="3445311" y="3767065"/>
                  </a:lnTo>
                  <a:lnTo>
                    <a:pt x="904875" y="3767065"/>
                  </a:lnTo>
                  <a:lnTo>
                    <a:pt x="0" y="1883533"/>
                  </a:lnTo>
                  <a:lnTo>
                    <a:pt x="904875" y="0"/>
                  </a:lnTo>
                  <a:lnTo>
                    <a:pt x="3445184" y="0"/>
                  </a:lnTo>
                  <a:lnTo>
                    <a:pt x="4350186" y="1883533"/>
                  </a:lnTo>
                  <a:close/>
                </a:path>
              </a:pathLst>
            </a:custGeom>
            <a:solidFill>
              <a:srgbClr val="5271FF"/>
            </a:solidFill>
          </p:spPr>
        </p:sp>
      </p:grpSp>
      <p:grpSp>
        <p:nvGrpSpPr>
          <p:cNvPr id="21" name="Group 4">
            <a:extLst>
              <a:ext uri="{FF2B5EF4-FFF2-40B4-BE49-F238E27FC236}">
                <a16:creationId xmlns:a16="http://schemas.microsoft.com/office/drawing/2014/main" id="{1041A5F7-A48F-715C-762D-2D832AE8CC8C}"/>
              </a:ext>
            </a:extLst>
          </p:cNvPr>
          <p:cNvGrpSpPr/>
          <p:nvPr/>
        </p:nvGrpSpPr>
        <p:grpSpPr>
          <a:xfrm rot="-10800000">
            <a:off x="-2241843" y="6447436"/>
            <a:ext cx="5276948" cy="4569862"/>
            <a:chOff x="0" y="0"/>
            <a:chExt cx="3619627" cy="3134614"/>
          </a:xfrm>
        </p:grpSpPr>
        <p:sp>
          <p:nvSpPr>
            <p:cNvPr id="22" name="Freeform 5">
              <a:extLst>
                <a:ext uri="{FF2B5EF4-FFF2-40B4-BE49-F238E27FC236}">
                  <a16:creationId xmlns:a16="http://schemas.microsoft.com/office/drawing/2014/main" id="{3C3A94D9-747D-98D3-37CD-3FC9155CCBCD}"/>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B6FF"/>
            </a:solidFill>
          </p:spPr>
        </p:sp>
      </p:grpSp>
      <p:grpSp>
        <p:nvGrpSpPr>
          <p:cNvPr id="23" name="Group 5">
            <a:extLst>
              <a:ext uri="{FF2B5EF4-FFF2-40B4-BE49-F238E27FC236}">
                <a16:creationId xmlns:a16="http://schemas.microsoft.com/office/drawing/2014/main" id="{A1F0F429-134A-B200-2702-3C41ACD21D6D}"/>
              </a:ext>
            </a:extLst>
          </p:cNvPr>
          <p:cNvGrpSpPr/>
          <p:nvPr/>
        </p:nvGrpSpPr>
        <p:grpSpPr>
          <a:xfrm rot="-10800000">
            <a:off x="351631" y="6685582"/>
            <a:ext cx="3480308" cy="3013963"/>
            <a:chOff x="0" y="0"/>
            <a:chExt cx="3619627" cy="3134614"/>
          </a:xfrm>
        </p:grpSpPr>
        <p:sp>
          <p:nvSpPr>
            <p:cNvPr id="24" name="Freeform 6">
              <a:extLst>
                <a:ext uri="{FF2B5EF4-FFF2-40B4-BE49-F238E27FC236}">
                  <a16:creationId xmlns:a16="http://schemas.microsoft.com/office/drawing/2014/main" id="{E2A65A77-5749-BF36-5C07-E6075A8C97BB}"/>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5271FF"/>
            </a:solidFill>
          </p:spPr>
        </p:sp>
      </p:grpSp>
      <p:sp>
        <p:nvSpPr>
          <p:cNvPr id="11" name="TextBox 6">
            <a:extLst>
              <a:ext uri="{FF2B5EF4-FFF2-40B4-BE49-F238E27FC236}">
                <a16:creationId xmlns:a16="http://schemas.microsoft.com/office/drawing/2014/main" id="{6DD8516E-D896-7964-745B-E38FFCE4182B}"/>
              </a:ext>
            </a:extLst>
          </p:cNvPr>
          <p:cNvSpPr txBox="1"/>
          <p:nvPr/>
        </p:nvSpPr>
        <p:spPr>
          <a:xfrm>
            <a:off x="8565253" y="8879357"/>
            <a:ext cx="7442333" cy="472565"/>
          </a:xfrm>
          <a:prstGeom prst="rect">
            <a:avLst/>
          </a:prstGeom>
        </p:spPr>
        <p:txBody>
          <a:bodyPr wrap="square" lIns="0" tIns="0" rIns="0" bIns="0" rtlCol="0" anchor="t">
            <a:spAutoFit/>
          </a:bodyPr>
          <a:lstStyle/>
          <a:p>
            <a:pPr marL="0" lvl="0" indent="0">
              <a:lnSpc>
                <a:spcPts val="3499"/>
              </a:lnSpc>
            </a:pPr>
            <a:r>
              <a:rPr lang="en-US" sz="4000" dirty="0" err="1">
                <a:solidFill>
                  <a:srgbClr val="000000"/>
                </a:solidFill>
                <a:latin typeface="Fira Sans Light"/>
              </a:rPr>
              <a:t>InpaintGAN</a:t>
            </a:r>
            <a:r>
              <a:rPr lang="en-US" sz="4000" dirty="0">
                <a:solidFill>
                  <a:srgbClr val="000000"/>
                </a:solidFill>
                <a:latin typeface="Fira Sans Light"/>
              </a:rPr>
              <a:t> - </a:t>
            </a:r>
            <a:r>
              <a:rPr lang="en-US" sz="4000" dirty="0" err="1">
                <a:solidFill>
                  <a:srgbClr val="000000"/>
                </a:solidFill>
                <a:latin typeface="Fira Sans Light"/>
              </a:rPr>
              <a:t>AvgPooling</a:t>
            </a:r>
            <a:endParaRPr lang="en-US" sz="4000" dirty="0">
              <a:solidFill>
                <a:srgbClr val="000000"/>
              </a:solidFill>
              <a:latin typeface="Fira Sans Light"/>
            </a:endParaRPr>
          </a:p>
        </p:txBody>
      </p:sp>
      <p:grpSp>
        <p:nvGrpSpPr>
          <p:cNvPr id="14" name="Group 12">
            <a:extLst>
              <a:ext uri="{FF2B5EF4-FFF2-40B4-BE49-F238E27FC236}">
                <a16:creationId xmlns:a16="http://schemas.microsoft.com/office/drawing/2014/main" id="{90F1CCDF-093C-AC52-3023-DF6E8CB1DBE9}"/>
              </a:ext>
            </a:extLst>
          </p:cNvPr>
          <p:cNvGrpSpPr/>
          <p:nvPr/>
        </p:nvGrpSpPr>
        <p:grpSpPr>
          <a:xfrm rot="-10800000">
            <a:off x="10777827" y="258675"/>
            <a:ext cx="2091709" cy="1929689"/>
            <a:chOff x="0" y="0"/>
            <a:chExt cx="4350186" cy="3767065"/>
          </a:xfrm>
        </p:grpSpPr>
        <p:sp>
          <p:nvSpPr>
            <p:cNvPr id="15" name="Freeform 13">
              <a:extLst>
                <a:ext uri="{FF2B5EF4-FFF2-40B4-BE49-F238E27FC236}">
                  <a16:creationId xmlns:a16="http://schemas.microsoft.com/office/drawing/2014/main" id="{259692DF-51F9-7283-D30B-036F2177F5C3}"/>
                </a:ext>
              </a:extLst>
            </p:cNvPr>
            <p:cNvSpPr/>
            <p:nvPr/>
          </p:nvSpPr>
          <p:spPr>
            <a:xfrm>
              <a:off x="0" y="0"/>
              <a:ext cx="4350186" cy="3767065"/>
            </a:xfrm>
            <a:custGeom>
              <a:avLst/>
              <a:gdLst/>
              <a:ahLst/>
              <a:cxnLst/>
              <a:rect l="l" t="t" r="r" b="b"/>
              <a:pathLst>
                <a:path w="4350186" h="3767065">
                  <a:moveTo>
                    <a:pt x="4350186" y="1883533"/>
                  </a:moveTo>
                  <a:lnTo>
                    <a:pt x="3445311" y="3767065"/>
                  </a:lnTo>
                  <a:lnTo>
                    <a:pt x="904875" y="3767065"/>
                  </a:lnTo>
                  <a:lnTo>
                    <a:pt x="0" y="1883533"/>
                  </a:lnTo>
                  <a:lnTo>
                    <a:pt x="904875" y="0"/>
                  </a:lnTo>
                  <a:lnTo>
                    <a:pt x="3445184" y="0"/>
                  </a:lnTo>
                  <a:lnTo>
                    <a:pt x="4350186" y="1883533"/>
                  </a:lnTo>
                  <a:close/>
                </a:path>
              </a:pathLst>
            </a:custGeom>
            <a:solidFill>
              <a:srgbClr val="5271FF"/>
            </a:solidFill>
          </p:spPr>
        </p:sp>
      </p:grpSp>
      <p:sp>
        <p:nvSpPr>
          <p:cNvPr id="10" name="TextBox 9">
            <a:extLst>
              <a:ext uri="{FF2B5EF4-FFF2-40B4-BE49-F238E27FC236}">
                <a16:creationId xmlns:a16="http://schemas.microsoft.com/office/drawing/2014/main" id="{F5201DB4-34AB-6D11-8E1F-A4BAA98C219E}"/>
              </a:ext>
            </a:extLst>
          </p:cNvPr>
          <p:cNvSpPr txBox="1"/>
          <p:nvPr/>
        </p:nvSpPr>
        <p:spPr>
          <a:xfrm>
            <a:off x="17678400" y="9671446"/>
            <a:ext cx="609600" cy="523220"/>
          </a:xfrm>
          <a:prstGeom prst="rect">
            <a:avLst/>
          </a:prstGeom>
          <a:noFill/>
        </p:spPr>
        <p:txBody>
          <a:bodyPr wrap="square">
            <a:spAutoFit/>
          </a:bodyPr>
          <a:lstStyle/>
          <a:p>
            <a:r>
              <a:rPr lang="en-US" sz="2800" dirty="0">
                <a:latin typeface="Calibri" panose="020F0502020204030204" pitchFamily="34" charset="0"/>
                <a:ea typeface="Yu Mincho" panose="02020400000000000000" pitchFamily="18" charset="-128"/>
                <a:cs typeface="Calibri" panose="020F0502020204030204" pitchFamily="34" charset="0"/>
              </a:rPr>
              <a:t>9</a:t>
            </a:r>
            <a:endParaRPr lang="he-IL" sz="3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DFE32E86996D419ED9C5EDD59CDA3C" ma:contentTypeVersion="10" ma:contentTypeDescription="Create a new document." ma:contentTypeScope="" ma:versionID="fd3da00d9feddf17f21859ce7e2368f8">
  <xsd:schema xmlns:xsd="http://www.w3.org/2001/XMLSchema" xmlns:xs="http://www.w3.org/2001/XMLSchema" xmlns:p="http://schemas.microsoft.com/office/2006/metadata/properties" xmlns:ns2="21784684-d9f2-4c93-9f0f-c197d58df093" xmlns:ns3="a4ecbb04-3d31-4108-ae6c-684fe180409e" targetNamespace="http://schemas.microsoft.com/office/2006/metadata/properties" ma:root="true" ma:fieldsID="f22e5b02958dc688ef24560392638710" ns2:_="" ns3:_="">
    <xsd:import namespace="21784684-d9f2-4c93-9f0f-c197d58df093"/>
    <xsd:import namespace="a4ecbb04-3d31-4108-ae6c-684fe180409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784684-d9f2-4c93-9f0f-c197d58df0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58c90bc-eebd-4bcc-a3d4-345de07b6704"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4ecbb04-3d31-4108-ae6c-684fe180409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6b484842-b9b4-4f02-bbb2-2616d41b2f53}" ma:internalName="TaxCatchAll" ma:showField="CatchAllData" ma:web="a4ecbb04-3d31-4108-ae6c-684fe18040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49F742-3F0C-487D-9D88-884938588F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784684-d9f2-4c93-9f0f-c197d58df093"/>
    <ds:schemaRef ds:uri="a4ecbb04-3d31-4108-ae6c-684fe18040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204E48-DCBA-4BCC-973E-2BA1B48A30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434</TotalTime>
  <Words>2678</Words>
  <Application>Microsoft Office PowerPoint</Application>
  <PresentationFormat>מותאם אישית</PresentationFormat>
  <Paragraphs>377</Paragraphs>
  <Slides>39</Slides>
  <Notes>37</Notes>
  <HiddenSlides>3</HiddenSlides>
  <MMClips>1</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39</vt:i4>
      </vt:variant>
    </vt:vector>
  </HeadingPairs>
  <TitlesOfParts>
    <vt:vector size="50" baseType="lpstr">
      <vt:lpstr>Calibri</vt:lpstr>
      <vt:lpstr>Fira Sans Medium</vt:lpstr>
      <vt:lpstr>Fira Sans Light</vt:lpstr>
      <vt:lpstr>Roboto</vt:lpstr>
      <vt:lpstr>Symbol</vt:lpstr>
      <vt:lpstr>Fira Sans</vt:lpstr>
      <vt:lpstr>Alef Bold</vt:lpstr>
      <vt:lpstr>Söhne</vt:lpstr>
      <vt:lpstr>Arial</vt:lpstr>
      <vt:lpstr>Cambria Math</vt:lpstr>
      <vt:lpstr>Office Theme</vt:lpstr>
      <vt:lpstr>InpaintGAN - Generate image inpainting with adversarial edge learning</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Migraine BiLSTM</dc:title>
  <dc:creator>MoshPe</dc:creator>
  <cp:lastModifiedBy>משה פרץ</cp:lastModifiedBy>
  <cp:revision>17</cp:revision>
  <dcterms:created xsi:type="dcterms:W3CDTF">2006-08-16T00:00:00Z</dcterms:created>
  <dcterms:modified xsi:type="dcterms:W3CDTF">2023-06-25T16:18:46Z</dcterms:modified>
  <dc:identifier>DAFk_XcSvYY</dc:identifier>
</cp:coreProperties>
</file>